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6" r:id="rId1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142989"/>
            <a:ext cx="9144000" cy="784860"/>
          </a:xfrm>
          <a:custGeom>
            <a:avLst/>
            <a:gdLst/>
            <a:ahLst/>
            <a:cxnLst/>
            <a:rect l="l" t="t" r="r" b="b"/>
            <a:pathLst>
              <a:path w="9144000" h="784860">
                <a:moveTo>
                  <a:pt x="9144000" y="0"/>
                </a:moveTo>
                <a:lnTo>
                  <a:pt x="0" y="0"/>
                </a:lnTo>
                <a:lnTo>
                  <a:pt x="0" y="784237"/>
                </a:lnTo>
                <a:lnTo>
                  <a:pt x="9144000" y="784237"/>
                </a:lnTo>
                <a:lnTo>
                  <a:pt x="9144000" y="0"/>
                </a:lnTo>
                <a:close/>
              </a:path>
            </a:pathLst>
          </a:custGeom>
          <a:solidFill>
            <a:srgbClr val="6C110F">
              <a:alpha val="7686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Gothic Uralic"/>
                <a:cs typeface="Gothic Ural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142989"/>
            <a:ext cx="9144000" cy="784860"/>
          </a:xfrm>
          <a:custGeom>
            <a:avLst/>
            <a:gdLst/>
            <a:ahLst/>
            <a:cxnLst/>
            <a:rect l="l" t="t" r="r" b="b"/>
            <a:pathLst>
              <a:path w="9144000" h="784860">
                <a:moveTo>
                  <a:pt x="9144000" y="0"/>
                </a:moveTo>
                <a:lnTo>
                  <a:pt x="0" y="0"/>
                </a:lnTo>
                <a:lnTo>
                  <a:pt x="0" y="784237"/>
                </a:lnTo>
                <a:lnTo>
                  <a:pt x="9144000" y="784237"/>
                </a:lnTo>
                <a:lnTo>
                  <a:pt x="9144000" y="0"/>
                </a:lnTo>
                <a:close/>
              </a:path>
            </a:pathLst>
          </a:custGeom>
          <a:solidFill>
            <a:srgbClr val="6C110F">
              <a:alpha val="7686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Gothic Uralic"/>
                <a:cs typeface="Gothic Ural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Gothic Uralic"/>
                <a:cs typeface="Gothic Ural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80359" y="143001"/>
            <a:ext cx="3383280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bg1"/>
                </a:solidFill>
                <a:latin typeface="Gothic Uralic"/>
                <a:cs typeface="Gothic Ural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5742" y="1421638"/>
            <a:ext cx="8192515" cy="4577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1" y="143001"/>
            <a:ext cx="586740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mtClean="0"/>
              <a:t>GENERAL</a:t>
            </a:r>
            <a:r>
              <a:rPr lang="en-US" dirty="0" smtClean="0"/>
              <a:t> </a:t>
            </a:r>
            <a:r>
              <a:rPr lang="en-US" spc="-5" dirty="0"/>
              <a:t>RULE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749300" y="1501901"/>
            <a:ext cx="7647940" cy="38373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15" dirty="0">
                <a:latin typeface="Carlito"/>
                <a:cs typeface="Carlito"/>
              </a:rPr>
              <a:t>Any</a:t>
            </a:r>
            <a:r>
              <a:rPr sz="2000" spc="20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participant</a:t>
            </a:r>
            <a:r>
              <a:rPr sz="2000" spc="20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or</a:t>
            </a:r>
            <a:r>
              <a:rPr sz="2000" spc="19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observer</a:t>
            </a:r>
            <a:r>
              <a:rPr sz="2000" spc="204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will</a:t>
            </a:r>
            <a:r>
              <a:rPr sz="2000" spc="19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not</a:t>
            </a:r>
            <a:r>
              <a:rPr sz="2000" spc="204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be</a:t>
            </a:r>
            <a:r>
              <a:rPr sz="2000" spc="19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allowed</a:t>
            </a:r>
            <a:r>
              <a:rPr sz="2000" spc="200" dirty="0">
                <a:latin typeface="Carlito"/>
                <a:cs typeface="Carlito"/>
              </a:rPr>
              <a:t> </a:t>
            </a:r>
            <a:r>
              <a:rPr sz="2000" spc="-15" dirty="0">
                <a:latin typeface="Carlito"/>
                <a:cs typeface="Carlito"/>
              </a:rPr>
              <a:t>to</a:t>
            </a:r>
            <a:r>
              <a:rPr sz="2000" spc="195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enter</a:t>
            </a:r>
            <a:r>
              <a:rPr sz="2000" spc="19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the</a:t>
            </a:r>
            <a:r>
              <a:rPr sz="2000" spc="20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premises</a:t>
            </a:r>
            <a:endParaRPr sz="2000" dirty="0">
              <a:latin typeface="Carlito"/>
              <a:cs typeface="Carlito"/>
            </a:endParaRPr>
          </a:p>
          <a:p>
            <a:pPr marL="241300" algn="just">
              <a:lnSpc>
                <a:spcPct val="100000"/>
              </a:lnSpc>
            </a:pPr>
            <a:r>
              <a:rPr sz="2000" dirty="0">
                <a:latin typeface="Carlito"/>
                <a:cs typeface="Carlito"/>
              </a:rPr>
              <a:t>without an ID </a:t>
            </a:r>
            <a:r>
              <a:rPr sz="2000" spc="-10" dirty="0">
                <a:latin typeface="Carlito"/>
                <a:cs typeface="Carlito"/>
              </a:rPr>
              <a:t>card </a:t>
            </a:r>
            <a:r>
              <a:rPr sz="2000" dirty="0">
                <a:latin typeface="Carlito"/>
                <a:cs typeface="Carlito"/>
              </a:rPr>
              <a:t>of </a:t>
            </a:r>
            <a:r>
              <a:rPr sz="2000" spc="-5" dirty="0">
                <a:latin typeface="Carlito"/>
                <a:cs typeface="Carlito"/>
              </a:rPr>
              <a:t>his/her</a:t>
            </a:r>
            <a:r>
              <a:rPr sz="2000" spc="-6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college</a:t>
            </a:r>
            <a:endParaRPr sz="2000" dirty="0">
              <a:latin typeface="Carlito"/>
              <a:cs typeface="Carlito"/>
            </a:endParaRPr>
          </a:p>
          <a:p>
            <a:pPr marL="241300" indent="-228600" algn="just">
              <a:lnSpc>
                <a:spcPct val="1000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10" dirty="0">
                <a:latin typeface="Carlito"/>
                <a:cs typeface="Carlito"/>
              </a:rPr>
              <a:t>Registrations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dirty="0">
                <a:latin typeface="Carlito"/>
                <a:cs typeface="Carlito"/>
              </a:rPr>
              <a:t>all </a:t>
            </a:r>
            <a:r>
              <a:rPr sz="2000" spc="-10" dirty="0">
                <a:latin typeface="Carlito"/>
                <a:cs typeface="Carlito"/>
              </a:rPr>
              <a:t>games </a:t>
            </a:r>
            <a:r>
              <a:rPr sz="2000" spc="-5" dirty="0">
                <a:latin typeface="Carlito"/>
                <a:cs typeface="Carlito"/>
              </a:rPr>
              <a:t>can </a:t>
            </a:r>
            <a:r>
              <a:rPr sz="2000" dirty="0">
                <a:latin typeface="Carlito"/>
                <a:cs typeface="Carlito"/>
              </a:rPr>
              <a:t>be done </a:t>
            </a:r>
            <a:r>
              <a:rPr sz="2000" spc="-5" dirty="0">
                <a:latin typeface="Carlito"/>
                <a:cs typeface="Carlito"/>
              </a:rPr>
              <a:t>in advance .</a:t>
            </a:r>
            <a:endParaRPr sz="2000" dirty="0">
              <a:latin typeface="Carlito"/>
              <a:cs typeface="Carlito"/>
            </a:endParaRPr>
          </a:p>
          <a:p>
            <a:pPr marL="241300" indent="-228600" algn="just">
              <a:lnSpc>
                <a:spcPct val="100000"/>
              </a:lnSpc>
              <a:spcBef>
                <a:spcPts val="1010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10" dirty="0">
                <a:latin typeface="Carlito"/>
                <a:cs typeface="Carlito"/>
              </a:rPr>
              <a:t>Last </a:t>
            </a:r>
            <a:r>
              <a:rPr sz="2000" spc="-15" dirty="0">
                <a:latin typeface="Carlito"/>
                <a:cs typeface="Carlito"/>
              </a:rPr>
              <a:t>date </a:t>
            </a:r>
            <a:r>
              <a:rPr sz="2000" spc="-5" dirty="0">
                <a:latin typeface="Carlito"/>
                <a:cs typeface="Carlito"/>
              </a:rPr>
              <a:t>of </a:t>
            </a:r>
            <a:r>
              <a:rPr sz="2000" spc="-10" dirty="0">
                <a:latin typeface="Carlito"/>
                <a:cs typeface="Carlito"/>
              </a:rPr>
              <a:t>Registration </a:t>
            </a:r>
            <a:r>
              <a:rPr sz="2000" spc="-5" dirty="0">
                <a:latin typeface="Carlito"/>
                <a:cs typeface="Carlito"/>
              </a:rPr>
              <a:t>will </a:t>
            </a:r>
            <a:r>
              <a:rPr sz="2000" dirty="0">
                <a:latin typeface="Carlito"/>
                <a:cs typeface="Carlito"/>
              </a:rPr>
              <a:t>be </a:t>
            </a:r>
            <a:r>
              <a:rPr sz="2000" spc="-5" dirty="0">
                <a:latin typeface="Carlito"/>
                <a:cs typeface="Carlito"/>
              </a:rPr>
              <a:t>February</a:t>
            </a:r>
            <a:r>
              <a:rPr lang="en-US" sz="2000" spc="-5" dirty="0">
                <a:latin typeface="Carlito"/>
                <a:cs typeface="Carlito"/>
              </a:rPr>
              <a:t> 26</a:t>
            </a:r>
            <a:r>
              <a:rPr sz="2000" spc="-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,</a:t>
            </a:r>
            <a:r>
              <a:rPr sz="2000" spc="3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20</a:t>
            </a:r>
            <a:r>
              <a:rPr lang="en-US" sz="2000" dirty="0">
                <a:latin typeface="Carlito"/>
                <a:cs typeface="Carlito"/>
              </a:rPr>
              <a:t>20</a:t>
            </a:r>
            <a:endParaRPr sz="2000" dirty="0">
              <a:latin typeface="Carlito"/>
              <a:cs typeface="Carlito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5" dirty="0">
                <a:latin typeface="Carlito"/>
                <a:cs typeface="Carlito"/>
              </a:rPr>
              <a:t>Decision of </a:t>
            </a:r>
            <a:r>
              <a:rPr sz="2000" spc="-15" dirty="0">
                <a:latin typeface="Carlito"/>
                <a:cs typeface="Carlito"/>
              </a:rPr>
              <a:t>coordinators </a:t>
            </a:r>
            <a:r>
              <a:rPr sz="2000" dirty="0">
                <a:latin typeface="Carlito"/>
                <a:cs typeface="Carlito"/>
              </a:rPr>
              <a:t>and </a:t>
            </a:r>
            <a:r>
              <a:rPr sz="2000" spc="-10" dirty="0">
                <a:latin typeface="Carlito"/>
                <a:cs typeface="Carlito"/>
              </a:rPr>
              <a:t>umpires </a:t>
            </a:r>
            <a:r>
              <a:rPr sz="2000" spc="-5" dirty="0">
                <a:latin typeface="Carlito"/>
                <a:cs typeface="Carlito"/>
              </a:rPr>
              <a:t>of </a:t>
            </a:r>
            <a:r>
              <a:rPr sz="2000" dirty="0">
                <a:latin typeface="Carlito"/>
                <a:cs typeface="Carlito"/>
              </a:rPr>
              <a:t>each </a:t>
            </a:r>
            <a:r>
              <a:rPr sz="2000" spc="-10" dirty="0">
                <a:latin typeface="Carlito"/>
                <a:cs typeface="Carlito"/>
              </a:rPr>
              <a:t>game </a:t>
            </a:r>
            <a:r>
              <a:rPr sz="2000" spc="-5" dirty="0">
                <a:latin typeface="Carlito"/>
                <a:cs typeface="Carlito"/>
              </a:rPr>
              <a:t>will </a:t>
            </a:r>
            <a:r>
              <a:rPr sz="2000" dirty="0">
                <a:latin typeface="Carlito"/>
                <a:cs typeface="Carlito"/>
              </a:rPr>
              <a:t>be </a:t>
            </a:r>
            <a:r>
              <a:rPr sz="2000" spc="-5" dirty="0">
                <a:latin typeface="Carlito"/>
                <a:cs typeface="Carlito"/>
              </a:rPr>
              <a:t>final </a:t>
            </a:r>
            <a:r>
              <a:rPr sz="2000" spc="-10" dirty="0">
                <a:latin typeface="Carlito"/>
                <a:cs typeface="Carlito"/>
              </a:rPr>
              <a:t>and  </a:t>
            </a:r>
            <a:r>
              <a:rPr sz="2000" spc="-5" dirty="0">
                <a:latin typeface="Carlito"/>
                <a:cs typeface="Carlito"/>
              </a:rPr>
              <a:t>binding </a:t>
            </a:r>
            <a:r>
              <a:rPr sz="2000" spc="-10" dirty="0">
                <a:latin typeface="Carlito"/>
                <a:cs typeface="Carlito"/>
              </a:rPr>
              <a:t>on </a:t>
            </a:r>
            <a:r>
              <a:rPr sz="2000" dirty="0">
                <a:latin typeface="Carlito"/>
                <a:cs typeface="Carlito"/>
              </a:rPr>
              <a:t>all </a:t>
            </a:r>
            <a:r>
              <a:rPr sz="2000" spc="-5" dirty="0">
                <a:latin typeface="Carlito"/>
                <a:cs typeface="Carlito"/>
              </a:rPr>
              <a:t>participants </a:t>
            </a:r>
            <a:r>
              <a:rPr sz="2000" dirty="0">
                <a:latin typeface="Carlito"/>
                <a:cs typeface="Carlito"/>
              </a:rPr>
              <a:t>in </a:t>
            </a:r>
            <a:r>
              <a:rPr sz="2000" spc="-15" dirty="0">
                <a:latin typeface="Carlito"/>
                <a:cs typeface="Carlito"/>
              </a:rPr>
              <a:t>any </a:t>
            </a:r>
            <a:r>
              <a:rPr sz="2000" spc="-40" dirty="0">
                <a:latin typeface="Carlito"/>
                <a:cs typeface="Carlito"/>
              </a:rPr>
              <a:t>matter. </a:t>
            </a:r>
            <a:r>
              <a:rPr sz="2000" dirty="0">
                <a:latin typeface="Carlito"/>
                <a:cs typeface="Carlito"/>
              </a:rPr>
              <a:t>No </a:t>
            </a:r>
            <a:r>
              <a:rPr sz="2000" spc="-5" dirty="0">
                <a:latin typeface="Carlito"/>
                <a:cs typeface="Carlito"/>
              </a:rPr>
              <a:t>disputes </a:t>
            </a:r>
            <a:r>
              <a:rPr sz="2000" spc="-15" dirty="0">
                <a:latin typeface="Carlito"/>
                <a:cs typeface="Carlito"/>
              </a:rPr>
              <a:t>regarding </a:t>
            </a:r>
            <a:r>
              <a:rPr sz="2000" dirty="0">
                <a:latin typeface="Carlito"/>
                <a:cs typeface="Carlito"/>
              </a:rPr>
              <a:t>the  </a:t>
            </a:r>
            <a:r>
              <a:rPr sz="2000" spc="-5" dirty="0">
                <a:latin typeface="Carlito"/>
                <a:cs typeface="Carlito"/>
              </a:rPr>
              <a:t>results shall </a:t>
            </a:r>
            <a:r>
              <a:rPr sz="2000" dirty="0">
                <a:latin typeface="Carlito"/>
                <a:cs typeface="Carlito"/>
              </a:rPr>
              <a:t>be</a:t>
            </a:r>
            <a:r>
              <a:rPr sz="2000" spc="2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entertained</a:t>
            </a:r>
            <a:endParaRPr sz="2000" dirty="0">
              <a:latin typeface="Carlito"/>
              <a:cs typeface="Carlito"/>
            </a:endParaRPr>
          </a:p>
          <a:p>
            <a:pPr marL="241300" indent="-228600" algn="just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10" dirty="0">
                <a:latin typeface="Carlito"/>
                <a:cs typeface="Carlito"/>
              </a:rPr>
              <a:t>Each game </a:t>
            </a:r>
            <a:r>
              <a:rPr sz="2000" spc="-5" dirty="0">
                <a:latin typeface="Carlito"/>
                <a:cs typeface="Carlito"/>
              </a:rPr>
              <a:t>is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10" dirty="0">
                <a:latin typeface="Carlito"/>
                <a:cs typeface="Carlito"/>
              </a:rPr>
              <a:t>knockout </a:t>
            </a:r>
            <a:r>
              <a:rPr sz="2000" spc="-5" dirty="0">
                <a:latin typeface="Carlito"/>
                <a:cs typeface="Carlito"/>
              </a:rPr>
              <a:t>series</a:t>
            </a:r>
            <a:endParaRPr sz="2000" dirty="0">
              <a:latin typeface="Carlito"/>
              <a:cs typeface="Carlito"/>
            </a:endParaRPr>
          </a:p>
          <a:p>
            <a:pPr marL="241300" indent="-228600" algn="just">
              <a:lnSpc>
                <a:spcPct val="100000"/>
              </a:lnSpc>
              <a:spcBef>
                <a:spcPts val="1005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10" dirty="0">
                <a:latin typeface="Carlito"/>
                <a:cs typeface="Carlito"/>
              </a:rPr>
              <a:t>Registration </a:t>
            </a:r>
            <a:r>
              <a:rPr sz="2000" spc="-15" dirty="0">
                <a:latin typeface="Carlito"/>
                <a:cs typeface="Carlito"/>
              </a:rPr>
              <a:t>for </a:t>
            </a:r>
            <a:r>
              <a:rPr sz="2000" spc="-10" dirty="0">
                <a:latin typeface="Carlito"/>
                <a:cs typeface="Carlito"/>
              </a:rPr>
              <a:t>every games are</a:t>
            </a:r>
            <a:r>
              <a:rPr sz="2000" spc="5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compulsory</a:t>
            </a:r>
            <a:endParaRPr sz="2000" dirty="0">
              <a:latin typeface="Carlito"/>
              <a:cs typeface="Carlito"/>
            </a:endParaRPr>
          </a:p>
          <a:p>
            <a:pPr marL="241300" indent="-228600" algn="just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10" dirty="0">
                <a:latin typeface="Carlito"/>
                <a:cs typeface="Carlito"/>
              </a:rPr>
              <a:t>Exciting </a:t>
            </a:r>
            <a:r>
              <a:rPr sz="2000" spc="-5" dirty="0">
                <a:latin typeface="Carlito"/>
                <a:cs typeface="Carlito"/>
              </a:rPr>
              <a:t>Cash </a:t>
            </a:r>
            <a:r>
              <a:rPr sz="2000" spc="-10" dirty="0">
                <a:latin typeface="Carlito"/>
                <a:cs typeface="Carlito"/>
              </a:rPr>
              <a:t>Prizes, </a:t>
            </a:r>
            <a:r>
              <a:rPr sz="2000" spc="-20" dirty="0">
                <a:latin typeface="Carlito"/>
                <a:cs typeface="Carlito"/>
              </a:rPr>
              <a:t>Trophies, </a:t>
            </a:r>
            <a:r>
              <a:rPr sz="2000" dirty="0">
                <a:latin typeface="Carlito"/>
                <a:cs typeface="Carlito"/>
              </a:rPr>
              <a:t>Medals </a:t>
            </a:r>
            <a:r>
              <a:rPr sz="2000" spc="-15" dirty="0">
                <a:latin typeface="Carlito"/>
                <a:cs typeface="Carlito"/>
              </a:rPr>
              <a:t>for</a:t>
            </a:r>
            <a:r>
              <a:rPr sz="2000" spc="4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winners</a:t>
            </a:r>
            <a:endParaRPr sz="20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0116" y="130530"/>
            <a:ext cx="8347075" cy="635127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DOUBLES</a:t>
            </a:r>
            <a:endParaRPr sz="2000">
              <a:latin typeface="Carlito"/>
              <a:cs typeface="Carlito"/>
            </a:endParaRPr>
          </a:p>
          <a:p>
            <a:pPr marL="241300" indent="-228600" algn="just">
              <a:lnSpc>
                <a:spcPct val="1000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Carlito"/>
                <a:cs typeface="Carlito"/>
              </a:rPr>
              <a:t>A </a:t>
            </a:r>
            <a:r>
              <a:rPr sz="2000" spc="-5" dirty="0">
                <a:latin typeface="Carlito"/>
                <a:cs typeface="Carlito"/>
              </a:rPr>
              <a:t>side has only one </a:t>
            </a:r>
            <a:r>
              <a:rPr sz="2000" spc="-25" dirty="0">
                <a:latin typeface="Carlito"/>
                <a:cs typeface="Carlito"/>
              </a:rPr>
              <a:t>‘service’.</a:t>
            </a:r>
            <a:endParaRPr sz="2000">
              <a:latin typeface="Carlito"/>
              <a:cs typeface="Carlito"/>
            </a:endParaRPr>
          </a:p>
          <a:p>
            <a:pPr marL="241300" indent="-228600" algn="just">
              <a:lnSpc>
                <a:spcPct val="100000"/>
              </a:lnSpc>
              <a:spcBef>
                <a:spcPts val="1010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5" dirty="0">
                <a:latin typeface="Carlito"/>
                <a:cs typeface="Carlito"/>
              </a:rPr>
              <a:t>The </a:t>
            </a:r>
            <a:r>
              <a:rPr sz="2000" dirty="0">
                <a:latin typeface="Carlito"/>
                <a:cs typeface="Carlito"/>
              </a:rPr>
              <a:t>service </a:t>
            </a:r>
            <a:r>
              <a:rPr sz="2000" spc="-5" dirty="0">
                <a:latin typeface="Carlito"/>
                <a:cs typeface="Carlito"/>
              </a:rPr>
              <a:t>passes consecutively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15" dirty="0">
                <a:latin typeface="Carlito"/>
                <a:cs typeface="Carlito"/>
              </a:rPr>
              <a:t>players </a:t>
            </a:r>
            <a:r>
              <a:rPr sz="2000" dirty="0">
                <a:latin typeface="Carlito"/>
                <a:cs typeface="Carlito"/>
              </a:rPr>
              <a:t>as </a:t>
            </a:r>
            <a:r>
              <a:rPr sz="2000" spc="-5" dirty="0">
                <a:latin typeface="Carlito"/>
                <a:cs typeface="Carlito"/>
              </a:rPr>
              <a:t>shown in </a:t>
            </a:r>
            <a:r>
              <a:rPr sz="2000" dirty="0">
                <a:latin typeface="Carlito"/>
                <a:cs typeface="Carlito"/>
              </a:rPr>
              <a:t>the</a:t>
            </a:r>
            <a:r>
              <a:rPr sz="2000" spc="85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diagram.</a:t>
            </a:r>
            <a:endParaRPr sz="2000">
              <a:latin typeface="Carlito"/>
              <a:cs typeface="Carlito"/>
            </a:endParaRPr>
          </a:p>
          <a:p>
            <a:pPr marL="241300" marR="6985" indent="-228600" algn="just">
              <a:lnSpc>
                <a:spcPct val="1000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25" dirty="0">
                <a:latin typeface="Carlito"/>
                <a:cs typeface="Carlito"/>
              </a:rPr>
              <a:t>At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beginning of the </a:t>
            </a:r>
            <a:r>
              <a:rPr sz="2000" spc="-10" dirty="0">
                <a:latin typeface="Carlito"/>
                <a:cs typeface="Carlito"/>
              </a:rPr>
              <a:t>game </a:t>
            </a:r>
            <a:r>
              <a:rPr sz="2000" dirty="0">
                <a:latin typeface="Carlito"/>
                <a:cs typeface="Carlito"/>
              </a:rPr>
              <a:t>and </a:t>
            </a:r>
            <a:r>
              <a:rPr sz="2000" spc="-10" dirty="0">
                <a:latin typeface="Carlito"/>
                <a:cs typeface="Carlito"/>
              </a:rPr>
              <a:t>when the score </a:t>
            </a:r>
            <a:r>
              <a:rPr sz="2000" spc="-5" dirty="0">
                <a:latin typeface="Carlito"/>
                <a:cs typeface="Carlito"/>
              </a:rPr>
              <a:t>is </a:t>
            </a:r>
            <a:r>
              <a:rPr sz="2000" spc="-10" dirty="0">
                <a:latin typeface="Carlito"/>
                <a:cs typeface="Carlito"/>
              </a:rPr>
              <a:t>even,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server </a:t>
            </a:r>
            <a:r>
              <a:rPr sz="2000" dirty="0">
                <a:latin typeface="Carlito"/>
                <a:cs typeface="Carlito"/>
              </a:rPr>
              <a:t>serves  </a:t>
            </a:r>
            <a:r>
              <a:rPr sz="2000" spc="-15" dirty="0">
                <a:latin typeface="Carlito"/>
                <a:cs typeface="Carlito"/>
              </a:rPr>
              <a:t>from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right </a:t>
            </a:r>
            <a:r>
              <a:rPr sz="2000" dirty="0">
                <a:latin typeface="Carlito"/>
                <a:cs typeface="Carlito"/>
              </a:rPr>
              <a:t>service </a:t>
            </a:r>
            <a:r>
              <a:rPr sz="2000" spc="-5" dirty="0">
                <a:latin typeface="Carlito"/>
                <a:cs typeface="Carlito"/>
              </a:rPr>
              <a:t>court. When it is odd,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server </a:t>
            </a:r>
            <a:r>
              <a:rPr sz="2000" dirty="0">
                <a:latin typeface="Carlito"/>
                <a:cs typeface="Carlito"/>
              </a:rPr>
              <a:t>serves </a:t>
            </a:r>
            <a:r>
              <a:rPr sz="2000" spc="-15" dirty="0">
                <a:latin typeface="Carlito"/>
                <a:cs typeface="Carlito"/>
              </a:rPr>
              <a:t>from </a:t>
            </a:r>
            <a:r>
              <a:rPr sz="2000" spc="-5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left  </a:t>
            </a:r>
            <a:r>
              <a:rPr sz="2000" spc="-5" dirty="0">
                <a:latin typeface="Carlito"/>
                <a:cs typeface="Carlito"/>
              </a:rPr>
              <a:t>court.</a:t>
            </a:r>
            <a:endParaRPr sz="2000">
              <a:latin typeface="Carlito"/>
              <a:cs typeface="Carlito"/>
            </a:endParaRPr>
          </a:p>
          <a:p>
            <a:pPr marL="241300" marR="8255" indent="-228600" algn="just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5" dirty="0">
                <a:latin typeface="Carlito"/>
                <a:cs typeface="Carlito"/>
              </a:rPr>
              <a:t>If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serving side wins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30" dirty="0">
                <a:latin typeface="Carlito"/>
                <a:cs typeface="Carlito"/>
              </a:rPr>
              <a:t>rally,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serving side </a:t>
            </a:r>
            <a:r>
              <a:rPr sz="2000" spc="-10" dirty="0">
                <a:latin typeface="Carlito"/>
                <a:cs typeface="Carlito"/>
              </a:rPr>
              <a:t>scores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10" dirty="0">
                <a:latin typeface="Carlito"/>
                <a:cs typeface="Carlito"/>
              </a:rPr>
              <a:t>point </a:t>
            </a:r>
            <a:r>
              <a:rPr sz="2000" dirty="0">
                <a:latin typeface="Carlito"/>
                <a:cs typeface="Carlito"/>
              </a:rPr>
              <a:t>and the </a:t>
            </a:r>
            <a:r>
              <a:rPr sz="2000" spc="-5" dirty="0">
                <a:latin typeface="Carlito"/>
                <a:cs typeface="Carlito"/>
              </a:rPr>
              <a:t>same  server serves </a:t>
            </a:r>
            <a:r>
              <a:rPr sz="2000" spc="-10" dirty="0">
                <a:latin typeface="Carlito"/>
                <a:cs typeface="Carlito"/>
              </a:rPr>
              <a:t>again </a:t>
            </a:r>
            <a:r>
              <a:rPr sz="2000" spc="-15" dirty="0">
                <a:latin typeface="Carlito"/>
                <a:cs typeface="Carlito"/>
              </a:rPr>
              <a:t>from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alternate </a:t>
            </a:r>
            <a:r>
              <a:rPr sz="2000" dirty="0">
                <a:latin typeface="Carlito"/>
                <a:cs typeface="Carlito"/>
              </a:rPr>
              <a:t>service</a:t>
            </a:r>
            <a:r>
              <a:rPr sz="2000" spc="114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court.</a:t>
            </a:r>
            <a:endParaRPr sz="2000">
              <a:latin typeface="Carlito"/>
              <a:cs typeface="Carlito"/>
            </a:endParaRPr>
          </a:p>
          <a:p>
            <a:pPr marL="241300" marR="8255" indent="-228600" algn="just">
              <a:lnSpc>
                <a:spcPct val="100000"/>
              </a:lnSpc>
              <a:spcBef>
                <a:spcPts val="1010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5" dirty="0">
                <a:latin typeface="Carlito"/>
                <a:cs typeface="Carlito"/>
              </a:rPr>
              <a:t>If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receiving side wins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35" dirty="0">
                <a:latin typeface="Carlito"/>
                <a:cs typeface="Carlito"/>
              </a:rPr>
              <a:t>rally,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receiving side </a:t>
            </a:r>
            <a:r>
              <a:rPr sz="2000" spc="-10" dirty="0">
                <a:latin typeface="Carlito"/>
                <a:cs typeface="Carlito"/>
              </a:rPr>
              <a:t>scores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10" dirty="0">
                <a:latin typeface="Carlito"/>
                <a:cs typeface="Carlito"/>
              </a:rPr>
              <a:t>point. </a:t>
            </a:r>
            <a:r>
              <a:rPr sz="2000" spc="-5" dirty="0">
                <a:latin typeface="Carlito"/>
                <a:cs typeface="Carlito"/>
              </a:rPr>
              <a:t>The  receiving side becomes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new serving</a:t>
            </a:r>
            <a:r>
              <a:rPr sz="2000" spc="1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side.</a:t>
            </a:r>
            <a:endParaRPr sz="2000">
              <a:latin typeface="Carlito"/>
              <a:cs typeface="Carlito"/>
            </a:endParaRPr>
          </a:p>
          <a:p>
            <a:pPr marL="241300" marR="6985" indent="-228600" algn="just">
              <a:lnSpc>
                <a:spcPct val="1000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5" dirty="0">
                <a:latin typeface="Carlito"/>
                <a:cs typeface="Carlito"/>
              </a:rPr>
              <a:t>The </a:t>
            </a:r>
            <a:r>
              <a:rPr sz="2000" spc="-15" dirty="0">
                <a:latin typeface="Carlito"/>
                <a:cs typeface="Carlito"/>
              </a:rPr>
              <a:t>players </a:t>
            </a:r>
            <a:r>
              <a:rPr sz="2000" dirty="0">
                <a:latin typeface="Carlito"/>
                <a:cs typeface="Carlito"/>
              </a:rPr>
              <a:t>do </a:t>
            </a:r>
            <a:r>
              <a:rPr sz="2000" spc="-5" dirty="0">
                <a:latin typeface="Carlito"/>
                <a:cs typeface="Carlito"/>
              </a:rPr>
              <a:t>not change </a:t>
            </a:r>
            <a:r>
              <a:rPr sz="2000" dirty="0">
                <a:latin typeface="Carlito"/>
                <a:cs typeface="Carlito"/>
              </a:rPr>
              <a:t>their </a:t>
            </a:r>
            <a:r>
              <a:rPr sz="2000" spc="-5" dirty="0">
                <a:latin typeface="Carlito"/>
                <a:cs typeface="Carlito"/>
              </a:rPr>
              <a:t>respective </a:t>
            </a:r>
            <a:r>
              <a:rPr sz="2000" dirty="0">
                <a:latin typeface="Carlito"/>
                <a:cs typeface="Carlito"/>
              </a:rPr>
              <a:t>service </a:t>
            </a:r>
            <a:r>
              <a:rPr sz="2000" spc="-5" dirty="0">
                <a:latin typeface="Carlito"/>
                <a:cs typeface="Carlito"/>
              </a:rPr>
              <a:t>courts until they win </a:t>
            </a:r>
            <a:r>
              <a:rPr sz="2000" dirty="0">
                <a:latin typeface="Carlito"/>
                <a:cs typeface="Carlito"/>
              </a:rPr>
              <a:t>a  </a:t>
            </a:r>
            <a:r>
              <a:rPr sz="2000" spc="-10" dirty="0">
                <a:latin typeface="Carlito"/>
                <a:cs typeface="Carlito"/>
              </a:rPr>
              <a:t>point </a:t>
            </a:r>
            <a:r>
              <a:rPr sz="2000" dirty="0">
                <a:latin typeface="Carlito"/>
                <a:cs typeface="Carlito"/>
              </a:rPr>
              <a:t>when their </a:t>
            </a:r>
            <a:r>
              <a:rPr sz="2000" spc="-5" dirty="0">
                <a:latin typeface="Carlito"/>
                <a:cs typeface="Carlito"/>
              </a:rPr>
              <a:t>side is</a:t>
            </a:r>
            <a:r>
              <a:rPr sz="2000" spc="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serving.</a:t>
            </a:r>
            <a:endParaRPr sz="2000">
              <a:latin typeface="Carlito"/>
              <a:cs typeface="Carlito"/>
            </a:endParaRPr>
          </a:p>
          <a:p>
            <a:pPr marL="241300" marR="5715" indent="-228600" algn="just">
              <a:lnSpc>
                <a:spcPct val="1000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5" dirty="0">
                <a:latin typeface="Carlito"/>
                <a:cs typeface="Carlito"/>
              </a:rPr>
              <a:t>If </a:t>
            </a:r>
            <a:r>
              <a:rPr sz="2000" spc="-15" dirty="0">
                <a:latin typeface="Carlito"/>
                <a:cs typeface="Carlito"/>
              </a:rPr>
              <a:t>players </a:t>
            </a:r>
            <a:r>
              <a:rPr sz="2000" spc="-10" dirty="0">
                <a:latin typeface="Carlito"/>
                <a:cs typeface="Carlito"/>
              </a:rPr>
              <a:t>commit </a:t>
            </a:r>
            <a:r>
              <a:rPr sz="2000" dirty="0">
                <a:latin typeface="Carlito"/>
                <a:cs typeface="Carlito"/>
              </a:rPr>
              <a:t>an </a:t>
            </a:r>
            <a:r>
              <a:rPr sz="2000" spc="-10" dirty="0">
                <a:latin typeface="Carlito"/>
                <a:cs typeface="Carlito"/>
              </a:rPr>
              <a:t>error </a:t>
            </a:r>
            <a:r>
              <a:rPr sz="2000" spc="-5" dirty="0">
                <a:latin typeface="Carlito"/>
                <a:cs typeface="Carlito"/>
              </a:rPr>
              <a:t>in </a:t>
            </a:r>
            <a:r>
              <a:rPr sz="2000" dirty="0">
                <a:latin typeface="Carlito"/>
                <a:cs typeface="Carlito"/>
              </a:rPr>
              <a:t>the service </a:t>
            </a:r>
            <a:r>
              <a:rPr sz="2000" spc="-5" dirty="0">
                <a:latin typeface="Carlito"/>
                <a:cs typeface="Carlito"/>
              </a:rPr>
              <a:t>court,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error </a:t>
            </a:r>
            <a:r>
              <a:rPr sz="2000" dirty="0">
                <a:latin typeface="Carlito"/>
                <a:cs typeface="Carlito"/>
              </a:rPr>
              <a:t>is </a:t>
            </a:r>
            <a:r>
              <a:rPr sz="2000" spc="-10" dirty="0">
                <a:latin typeface="Carlito"/>
                <a:cs typeface="Carlito"/>
              </a:rPr>
              <a:t>corrected </a:t>
            </a:r>
            <a:r>
              <a:rPr sz="2000" dirty="0">
                <a:latin typeface="Carlito"/>
                <a:cs typeface="Carlito"/>
              </a:rPr>
              <a:t>when the  </a:t>
            </a:r>
            <a:r>
              <a:rPr sz="2000" spc="-20" dirty="0">
                <a:latin typeface="Carlito"/>
                <a:cs typeface="Carlito"/>
              </a:rPr>
              <a:t>mistake </a:t>
            </a:r>
            <a:r>
              <a:rPr sz="2000" spc="-5" dirty="0">
                <a:latin typeface="Carlito"/>
                <a:cs typeface="Carlito"/>
              </a:rPr>
              <a:t>is</a:t>
            </a:r>
            <a:r>
              <a:rPr sz="2000" spc="4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discovered.</a:t>
            </a:r>
            <a:endParaRPr sz="2000">
              <a:latin typeface="Carlito"/>
              <a:cs typeface="Carlito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1010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5" dirty="0">
                <a:latin typeface="Carlito"/>
                <a:cs typeface="Carlito"/>
              </a:rPr>
              <a:t>In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5" dirty="0">
                <a:latin typeface="Carlito"/>
                <a:cs typeface="Carlito"/>
              </a:rPr>
              <a:t>doubles </a:t>
            </a:r>
            <a:r>
              <a:rPr sz="2000" spc="-10" dirty="0">
                <a:latin typeface="Carlito"/>
                <a:cs typeface="Carlito"/>
              </a:rPr>
              <a:t>match </a:t>
            </a:r>
            <a:r>
              <a:rPr sz="2000" spc="-5" dirty="0">
                <a:latin typeface="Carlito"/>
                <a:cs typeface="Carlito"/>
              </a:rPr>
              <a:t>between </a:t>
            </a:r>
            <a:r>
              <a:rPr sz="2000" dirty="0">
                <a:latin typeface="Carlito"/>
                <a:cs typeface="Carlito"/>
              </a:rPr>
              <a:t>A &amp; B </a:t>
            </a:r>
            <a:r>
              <a:rPr sz="2000" spc="-10" dirty="0">
                <a:latin typeface="Carlito"/>
                <a:cs typeface="Carlito"/>
              </a:rPr>
              <a:t>against </a:t>
            </a:r>
            <a:r>
              <a:rPr sz="2000" dirty="0">
                <a:latin typeface="Carlito"/>
                <a:cs typeface="Carlito"/>
              </a:rPr>
              <a:t>C &amp; </a:t>
            </a:r>
            <a:r>
              <a:rPr sz="2000" spc="-25" dirty="0">
                <a:latin typeface="Carlito"/>
                <a:cs typeface="Carlito"/>
              </a:rPr>
              <a:t>D. </a:t>
            </a:r>
            <a:r>
              <a:rPr sz="2000" dirty="0">
                <a:latin typeface="Carlito"/>
                <a:cs typeface="Carlito"/>
              </a:rPr>
              <a:t>A &amp; B </a:t>
            </a:r>
            <a:r>
              <a:rPr sz="2000" spc="-15" dirty="0">
                <a:latin typeface="Carlito"/>
                <a:cs typeface="Carlito"/>
              </a:rPr>
              <a:t>won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toss </a:t>
            </a:r>
            <a:r>
              <a:rPr sz="2000" dirty="0">
                <a:latin typeface="Carlito"/>
                <a:cs typeface="Carlito"/>
              </a:rPr>
              <a:t>and  decided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spc="-5" dirty="0">
                <a:latin typeface="Carlito"/>
                <a:cs typeface="Carlito"/>
              </a:rPr>
              <a:t>serve.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spc="-5" dirty="0">
                <a:latin typeface="Carlito"/>
                <a:cs typeface="Carlito"/>
              </a:rPr>
              <a:t>serve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spc="-10" dirty="0">
                <a:latin typeface="Carlito"/>
                <a:cs typeface="Carlito"/>
              </a:rPr>
              <a:t>C.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5" dirty="0">
                <a:latin typeface="Carlito"/>
                <a:cs typeface="Carlito"/>
              </a:rPr>
              <a:t>shall be </a:t>
            </a:r>
            <a:r>
              <a:rPr sz="2000" dirty="0">
                <a:latin typeface="Carlito"/>
                <a:cs typeface="Carlito"/>
              </a:rPr>
              <a:t>the initial </a:t>
            </a:r>
            <a:r>
              <a:rPr sz="2000" spc="-5" dirty="0">
                <a:latin typeface="Carlito"/>
                <a:cs typeface="Carlito"/>
              </a:rPr>
              <a:t>server while </a:t>
            </a:r>
            <a:r>
              <a:rPr sz="2000" dirty="0">
                <a:latin typeface="Carlito"/>
                <a:cs typeface="Carlito"/>
              </a:rPr>
              <a:t>C </a:t>
            </a:r>
            <a:r>
              <a:rPr sz="2000" spc="-5" dirty="0">
                <a:latin typeface="Carlito"/>
                <a:cs typeface="Carlito"/>
              </a:rPr>
              <a:t>shall </a:t>
            </a:r>
            <a:r>
              <a:rPr sz="2000" dirty="0">
                <a:latin typeface="Carlito"/>
                <a:cs typeface="Carlito"/>
              </a:rPr>
              <a:t>be  the </a:t>
            </a:r>
            <a:r>
              <a:rPr sz="2000" spc="-5" dirty="0">
                <a:latin typeface="Carlito"/>
                <a:cs typeface="Carlito"/>
              </a:rPr>
              <a:t>initial</a:t>
            </a:r>
            <a:r>
              <a:rPr sz="2000" spc="5" dirty="0">
                <a:latin typeface="Carlito"/>
                <a:cs typeface="Carlito"/>
              </a:rPr>
              <a:t> </a:t>
            </a:r>
            <a:r>
              <a:rPr sz="2000" spc="-30" dirty="0">
                <a:latin typeface="Carlito"/>
                <a:cs typeface="Carlito"/>
              </a:rPr>
              <a:t>receiver.</a:t>
            </a:r>
            <a:endParaRPr sz="2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27782" y="143001"/>
            <a:ext cx="4563618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TABLE</a:t>
            </a:r>
            <a:r>
              <a:rPr spc="-90" dirty="0"/>
              <a:t> </a:t>
            </a:r>
            <a:r>
              <a:rPr spc="-5" dirty="0"/>
              <a:t>TENNIS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8027" y="1606676"/>
            <a:ext cx="520319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Carlito"/>
                <a:cs typeface="Carlito"/>
              </a:rPr>
              <a:t>The server should </a:t>
            </a:r>
            <a:r>
              <a:rPr sz="2000" spc="-10" dirty="0">
                <a:latin typeface="Carlito"/>
                <a:cs typeface="Carlito"/>
              </a:rPr>
              <a:t>start </a:t>
            </a:r>
            <a:r>
              <a:rPr sz="2000" spc="-5" dirty="0">
                <a:latin typeface="Carlito"/>
                <a:cs typeface="Carlito"/>
              </a:rPr>
              <a:t>with the ball </a:t>
            </a:r>
            <a:r>
              <a:rPr sz="2000" spc="-10" dirty="0">
                <a:latin typeface="Carlito"/>
                <a:cs typeface="Carlito"/>
              </a:rPr>
              <a:t>resting  freely </a:t>
            </a:r>
            <a:r>
              <a:rPr sz="2000" spc="-5" dirty="0">
                <a:latin typeface="Carlito"/>
                <a:cs typeface="Carlito"/>
              </a:rPr>
              <a:t>on </a:t>
            </a:r>
            <a:r>
              <a:rPr sz="2000" dirty="0">
                <a:latin typeface="Carlito"/>
                <a:cs typeface="Carlito"/>
              </a:rPr>
              <a:t>an </a:t>
            </a:r>
            <a:r>
              <a:rPr sz="2000" spc="-5" dirty="0">
                <a:latin typeface="Carlito"/>
                <a:cs typeface="Carlito"/>
              </a:rPr>
              <a:t>open</a:t>
            </a:r>
            <a:r>
              <a:rPr sz="2000" spc="-1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palm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8027" y="2342769"/>
            <a:ext cx="520446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40665" algn="l"/>
                <a:tab pos="241300" algn="l"/>
                <a:tab pos="1132840" algn="l"/>
                <a:tab pos="1640205" algn="l"/>
                <a:tab pos="2175510" algn="l"/>
                <a:tab pos="3269615" algn="l"/>
                <a:tab pos="4380865" algn="l"/>
              </a:tabLst>
            </a:pPr>
            <a:r>
              <a:rPr sz="2000" dirty="0">
                <a:latin typeface="Carlito"/>
                <a:cs typeface="Carlito"/>
              </a:rPr>
              <a:t>P</a:t>
            </a:r>
            <a:r>
              <a:rPr sz="2000" spc="-45" dirty="0">
                <a:latin typeface="Carlito"/>
                <a:cs typeface="Carlito"/>
              </a:rPr>
              <a:t>r</a:t>
            </a:r>
            <a:r>
              <a:rPr sz="2000" spc="-5" dirty="0">
                <a:latin typeface="Carlito"/>
                <a:cs typeface="Carlito"/>
              </a:rPr>
              <a:t>ojec</a:t>
            </a:r>
            <a:r>
              <a:rPr sz="2000" dirty="0">
                <a:latin typeface="Carlito"/>
                <a:cs typeface="Carlito"/>
              </a:rPr>
              <a:t>t	the	</a:t>
            </a:r>
            <a:r>
              <a:rPr sz="2000" spc="-5" dirty="0">
                <a:latin typeface="Carlito"/>
                <a:cs typeface="Carlito"/>
              </a:rPr>
              <a:t>bal</a:t>
            </a:r>
            <a:r>
              <a:rPr sz="2000" dirty="0">
                <a:latin typeface="Carlito"/>
                <a:cs typeface="Carlito"/>
              </a:rPr>
              <a:t>l	</a:t>
            </a:r>
            <a:r>
              <a:rPr sz="2000" spc="-30" dirty="0">
                <a:latin typeface="Carlito"/>
                <a:cs typeface="Carlito"/>
              </a:rPr>
              <a:t>v</a:t>
            </a:r>
            <a:r>
              <a:rPr sz="2000" dirty="0">
                <a:latin typeface="Carlito"/>
                <a:cs typeface="Carlito"/>
              </a:rPr>
              <a:t>er</a:t>
            </a:r>
            <a:r>
              <a:rPr sz="2000" spc="5" dirty="0">
                <a:latin typeface="Carlito"/>
                <a:cs typeface="Carlito"/>
              </a:rPr>
              <a:t>t</a:t>
            </a:r>
            <a:r>
              <a:rPr sz="2000" dirty="0">
                <a:latin typeface="Carlito"/>
                <a:cs typeface="Carlito"/>
              </a:rPr>
              <a:t>i</a:t>
            </a:r>
            <a:r>
              <a:rPr sz="2000" spc="-15" dirty="0">
                <a:latin typeface="Carlito"/>
                <a:cs typeface="Carlito"/>
              </a:rPr>
              <a:t>c</a:t>
            </a:r>
            <a:r>
              <a:rPr sz="2000" dirty="0">
                <a:latin typeface="Carlito"/>
                <a:cs typeface="Carlito"/>
              </a:rPr>
              <a:t>a</a:t>
            </a:r>
            <a:r>
              <a:rPr sz="2000" spc="5" dirty="0">
                <a:latin typeface="Carlito"/>
                <a:cs typeface="Carlito"/>
              </a:rPr>
              <a:t>l</a:t>
            </a:r>
            <a:r>
              <a:rPr sz="2000" dirty="0">
                <a:latin typeface="Carlito"/>
                <a:cs typeface="Carlito"/>
              </a:rPr>
              <a:t>ly	</a:t>
            </a:r>
            <a:r>
              <a:rPr sz="2000" spc="-5" dirty="0">
                <a:latin typeface="Carlito"/>
                <a:cs typeface="Carlito"/>
              </a:rPr>
              <a:t>up</a:t>
            </a:r>
            <a:r>
              <a:rPr sz="2000" spc="-35" dirty="0">
                <a:latin typeface="Carlito"/>
                <a:cs typeface="Carlito"/>
              </a:rPr>
              <a:t>w</a:t>
            </a:r>
            <a:r>
              <a:rPr sz="2000" dirty="0">
                <a:latin typeface="Carlito"/>
                <a:cs typeface="Carlito"/>
              </a:rPr>
              <a:t>a</a:t>
            </a:r>
            <a:r>
              <a:rPr sz="2000" spc="-30" dirty="0">
                <a:latin typeface="Carlito"/>
                <a:cs typeface="Carlito"/>
              </a:rPr>
              <a:t>r</a:t>
            </a:r>
            <a:r>
              <a:rPr sz="2000" spc="-5" dirty="0">
                <a:latin typeface="Carlito"/>
                <a:cs typeface="Carlito"/>
              </a:rPr>
              <a:t>ds</a:t>
            </a:r>
            <a:r>
              <a:rPr sz="2000" dirty="0">
                <a:latin typeface="Carlito"/>
                <a:cs typeface="Carlito"/>
              </a:rPr>
              <a:t>,	w</a:t>
            </a:r>
            <a:r>
              <a:rPr sz="2000" spc="-10" dirty="0">
                <a:latin typeface="Carlito"/>
                <a:cs typeface="Carlito"/>
              </a:rPr>
              <a:t>i</a:t>
            </a:r>
            <a:r>
              <a:rPr sz="2000" dirty="0">
                <a:latin typeface="Carlito"/>
                <a:cs typeface="Carlito"/>
              </a:rPr>
              <a:t>th</a:t>
            </a:r>
            <a:r>
              <a:rPr sz="2000" spc="-10" dirty="0">
                <a:latin typeface="Carlito"/>
                <a:cs typeface="Carlito"/>
              </a:rPr>
              <a:t>o</a:t>
            </a:r>
            <a:r>
              <a:rPr sz="2000" spc="-5" dirty="0">
                <a:latin typeface="Carlito"/>
                <a:cs typeface="Carlito"/>
              </a:rPr>
              <a:t>ut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8027" y="2520147"/>
            <a:ext cx="5202555" cy="891540"/>
          </a:xfrm>
          <a:prstGeom prst="rect">
            <a:avLst/>
          </a:prstGeom>
        </p:spPr>
        <p:txBody>
          <a:bodyPr vert="horz" wrap="square" lIns="0" tIns="14097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1110"/>
              </a:spcBef>
            </a:pPr>
            <a:r>
              <a:rPr sz="2000" spc="-5" dirty="0">
                <a:latin typeface="Carlito"/>
                <a:cs typeface="Carlito"/>
              </a:rPr>
              <a:t>imparting spin, </a:t>
            </a:r>
            <a:r>
              <a:rPr sz="2000" dirty="0">
                <a:latin typeface="Carlito"/>
                <a:cs typeface="Carlito"/>
              </a:rPr>
              <a:t>so </a:t>
            </a:r>
            <a:r>
              <a:rPr sz="2000" spc="-5" dirty="0">
                <a:latin typeface="Carlito"/>
                <a:cs typeface="Carlito"/>
              </a:rPr>
              <a:t>that it rises </a:t>
            </a:r>
            <a:r>
              <a:rPr sz="2000" spc="-15" dirty="0">
                <a:latin typeface="Carlito"/>
                <a:cs typeface="Carlito"/>
              </a:rPr>
              <a:t>at </a:t>
            </a:r>
            <a:r>
              <a:rPr sz="2000" spc="-10" dirty="0">
                <a:latin typeface="Carlito"/>
                <a:cs typeface="Carlito"/>
              </a:rPr>
              <a:t>least </a:t>
            </a:r>
            <a:r>
              <a:rPr sz="2000" dirty="0">
                <a:latin typeface="Carlito"/>
                <a:cs typeface="Carlito"/>
              </a:rPr>
              <a:t>16</a:t>
            </a:r>
            <a:r>
              <a:rPr sz="2000" spc="9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cm</a:t>
            </a:r>
            <a:endParaRPr sz="20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100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15" dirty="0">
                <a:latin typeface="Carlito"/>
                <a:cs typeface="Carlito"/>
              </a:rPr>
              <a:t>Strike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ball so that it </a:t>
            </a:r>
            <a:r>
              <a:rPr sz="2000" spc="-10" dirty="0">
                <a:latin typeface="Carlito"/>
                <a:cs typeface="Carlito"/>
              </a:rPr>
              <a:t>touches </a:t>
            </a:r>
            <a:r>
              <a:rPr sz="2000" spc="-20" dirty="0">
                <a:latin typeface="Carlito"/>
                <a:cs typeface="Carlito"/>
              </a:rPr>
              <a:t>first</a:t>
            </a:r>
            <a:r>
              <a:rPr sz="2000" spc="33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his/her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6627" y="3385565"/>
            <a:ext cx="497459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10565" algn="l"/>
                <a:tab pos="1251585" algn="l"/>
                <a:tab pos="1945639" algn="l"/>
                <a:tab pos="2591435" algn="l"/>
                <a:tab pos="3510279" algn="l"/>
                <a:tab pos="4120515" algn="l"/>
                <a:tab pos="4617085" algn="l"/>
              </a:tabLst>
            </a:pPr>
            <a:r>
              <a:rPr sz="2000" spc="-10" dirty="0">
                <a:latin typeface="Carlito"/>
                <a:cs typeface="Carlito"/>
              </a:rPr>
              <a:t>c</a:t>
            </a:r>
            <a:r>
              <a:rPr sz="2000" spc="-15" dirty="0">
                <a:latin typeface="Carlito"/>
                <a:cs typeface="Carlito"/>
              </a:rPr>
              <a:t>o</a:t>
            </a:r>
            <a:r>
              <a:rPr sz="2000" spc="-5" dirty="0">
                <a:latin typeface="Carlito"/>
                <a:cs typeface="Carlito"/>
              </a:rPr>
              <a:t>ur</a:t>
            </a:r>
            <a:r>
              <a:rPr sz="2000" dirty="0">
                <a:latin typeface="Carlito"/>
                <a:cs typeface="Carlito"/>
              </a:rPr>
              <a:t>t	and	t</a:t>
            </a:r>
            <a:r>
              <a:rPr sz="2000" spc="-10" dirty="0">
                <a:latin typeface="Carlito"/>
                <a:cs typeface="Carlito"/>
              </a:rPr>
              <a:t>h</a:t>
            </a:r>
            <a:r>
              <a:rPr sz="2000" dirty="0">
                <a:latin typeface="Carlito"/>
                <a:cs typeface="Carlito"/>
              </a:rPr>
              <a:t>en,	</a:t>
            </a:r>
            <a:r>
              <a:rPr sz="2000" spc="-15" dirty="0">
                <a:latin typeface="Carlito"/>
                <a:cs typeface="Carlito"/>
              </a:rPr>
              <a:t>a</a:t>
            </a:r>
            <a:r>
              <a:rPr sz="2000" spc="-5" dirty="0">
                <a:latin typeface="Carlito"/>
                <a:cs typeface="Carlito"/>
              </a:rPr>
              <a:t>f</a:t>
            </a:r>
            <a:r>
              <a:rPr sz="2000" spc="-25" dirty="0">
                <a:latin typeface="Carlito"/>
                <a:cs typeface="Carlito"/>
              </a:rPr>
              <a:t>t</a:t>
            </a:r>
            <a:r>
              <a:rPr sz="2000" dirty="0">
                <a:latin typeface="Carlito"/>
                <a:cs typeface="Carlito"/>
              </a:rPr>
              <a:t>er	</a:t>
            </a:r>
            <a:r>
              <a:rPr sz="2000" spc="-5" dirty="0">
                <a:latin typeface="Carlito"/>
                <a:cs typeface="Carlito"/>
              </a:rPr>
              <a:t>pa</a:t>
            </a:r>
            <a:r>
              <a:rPr sz="2000" spc="5" dirty="0">
                <a:latin typeface="Carlito"/>
                <a:cs typeface="Carlito"/>
              </a:rPr>
              <a:t>s</a:t>
            </a:r>
            <a:r>
              <a:rPr sz="2000" spc="-5" dirty="0">
                <a:latin typeface="Carlito"/>
                <a:cs typeface="Carlito"/>
              </a:rPr>
              <a:t>s</a:t>
            </a:r>
            <a:r>
              <a:rPr sz="2000" spc="-10" dirty="0">
                <a:latin typeface="Carlito"/>
                <a:cs typeface="Carlito"/>
              </a:rPr>
              <a:t>i</a:t>
            </a:r>
            <a:r>
              <a:rPr sz="2000" spc="-5" dirty="0">
                <a:latin typeface="Carlito"/>
                <a:cs typeface="Carlito"/>
              </a:rPr>
              <a:t>n</a:t>
            </a:r>
            <a:r>
              <a:rPr sz="2000" dirty="0">
                <a:latin typeface="Carlito"/>
                <a:cs typeface="Carlito"/>
              </a:rPr>
              <a:t>g	</a:t>
            </a:r>
            <a:r>
              <a:rPr sz="2000" spc="-15" dirty="0">
                <a:latin typeface="Carlito"/>
                <a:cs typeface="Carlito"/>
              </a:rPr>
              <a:t>o</a:t>
            </a:r>
            <a:r>
              <a:rPr sz="2000" spc="-30" dirty="0">
                <a:latin typeface="Carlito"/>
                <a:cs typeface="Carlito"/>
              </a:rPr>
              <a:t>v</a:t>
            </a:r>
            <a:r>
              <a:rPr sz="2000" dirty="0">
                <a:latin typeface="Carlito"/>
                <a:cs typeface="Carlito"/>
              </a:rPr>
              <a:t>er	the	</a:t>
            </a:r>
            <a:r>
              <a:rPr sz="2000" spc="-5" dirty="0">
                <a:latin typeface="Carlito"/>
                <a:cs typeface="Carlito"/>
              </a:rPr>
              <a:t>n</a:t>
            </a:r>
            <a:r>
              <a:rPr sz="2000" spc="-15" dirty="0">
                <a:latin typeface="Carlito"/>
                <a:cs typeface="Carlito"/>
              </a:rPr>
              <a:t>e</a:t>
            </a:r>
            <a:r>
              <a:rPr sz="2000" dirty="0">
                <a:latin typeface="Carlito"/>
                <a:cs typeface="Carlito"/>
              </a:rPr>
              <a:t>t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8027" y="3564229"/>
            <a:ext cx="5201285" cy="88900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1095"/>
              </a:spcBef>
            </a:pPr>
            <a:r>
              <a:rPr sz="2000" spc="-20" dirty="0">
                <a:latin typeface="Carlito"/>
                <a:cs typeface="Carlito"/>
              </a:rPr>
              <a:t>assembly, </a:t>
            </a:r>
            <a:r>
              <a:rPr sz="2000" spc="-5" dirty="0">
                <a:latin typeface="Carlito"/>
                <a:cs typeface="Carlito"/>
              </a:rPr>
              <a:t>touches directly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receiver's</a:t>
            </a:r>
            <a:r>
              <a:rPr sz="2000" spc="3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court</a:t>
            </a:r>
            <a:endParaRPr sz="20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Carlito"/>
                <a:cs typeface="Carlito"/>
              </a:rPr>
              <a:t>A</a:t>
            </a:r>
            <a:r>
              <a:rPr sz="2000" spc="305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set</a:t>
            </a:r>
            <a:r>
              <a:rPr sz="2000" spc="30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is</a:t>
            </a:r>
            <a:r>
              <a:rPr sz="2000" spc="29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when</a:t>
            </a:r>
            <a:r>
              <a:rPr sz="2000" spc="28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one</a:t>
            </a:r>
            <a:r>
              <a:rPr sz="2000" spc="29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of</a:t>
            </a:r>
            <a:r>
              <a:rPr sz="2000" spc="29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the</a:t>
            </a:r>
            <a:r>
              <a:rPr sz="2000" spc="290" dirty="0">
                <a:latin typeface="Carlito"/>
                <a:cs typeface="Carlito"/>
              </a:rPr>
              <a:t> </a:t>
            </a:r>
            <a:r>
              <a:rPr sz="2000" spc="-15" dirty="0">
                <a:latin typeface="Carlito"/>
                <a:cs typeface="Carlito"/>
              </a:rPr>
              <a:t>players</a:t>
            </a:r>
            <a:r>
              <a:rPr sz="2000" spc="30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or</a:t>
            </a:r>
            <a:r>
              <a:rPr sz="2000" spc="285" dirty="0">
                <a:latin typeface="Carlito"/>
                <a:cs typeface="Carlito"/>
              </a:rPr>
              <a:t> </a:t>
            </a:r>
            <a:r>
              <a:rPr sz="2000" spc="-15" dirty="0">
                <a:latin typeface="Carlito"/>
                <a:cs typeface="Carlito"/>
              </a:rPr>
              <a:t>pairs</a:t>
            </a:r>
            <a:r>
              <a:rPr sz="2000" spc="305" dirty="0">
                <a:latin typeface="Carlito"/>
                <a:cs typeface="Carlito"/>
              </a:rPr>
              <a:t> </a:t>
            </a:r>
            <a:r>
              <a:rPr sz="2000" spc="-15" dirty="0">
                <a:latin typeface="Carlito"/>
                <a:cs typeface="Carlito"/>
              </a:rPr>
              <a:t>first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6627" y="4426711"/>
            <a:ext cx="4975225" cy="1550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latin typeface="Carlito"/>
                <a:cs typeface="Carlito"/>
              </a:rPr>
              <a:t>score </a:t>
            </a:r>
            <a:r>
              <a:rPr sz="2000" spc="-5" dirty="0">
                <a:latin typeface="Carlito"/>
                <a:cs typeface="Carlito"/>
              </a:rPr>
              <a:t>11 </a:t>
            </a:r>
            <a:r>
              <a:rPr sz="2000" spc="-10" dirty="0">
                <a:latin typeface="Carlito"/>
                <a:cs typeface="Carlito"/>
              </a:rPr>
              <a:t>points. </a:t>
            </a:r>
            <a:r>
              <a:rPr sz="2000" spc="-5" dirty="0">
                <a:latin typeface="Carlito"/>
                <a:cs typeface="Carlito"/>
              </a:rPr>
              <a:t>In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15" dirty="0">
                <a:latin typeface="Carlito"/>
                <a:cs typeface="Carlito"/>
              </a:rPr>
              <a:t>event </a:t>
            </a:r>
            <a:r>
              <a:rPr sz="2000" spc="-5" dirty="0">
                <a:latin typeface="Carlito"/>
                <a:cs typeface="Carlito"/>
              </a:rPr>
              <a:t>that both  </a:t>
            </a:r>
            <a:r>
              <a:rPr sz="2000" spc="-15" dirty="0">
                <a:latin typeface="Carlito"/>
                <a:cs typeface="Carlito"/>
              </a:rPr>
              <a:t>players/pairs </a:t>
            </a:r>
            <a:r>
              <a:rPr sz="2000" spc="-10" dirty="0">
                <a:latin typeface="Carlito"/>
                <a:cs typeface="Carlito"/>
              </a:rPr>
              <a:t>score </a:t>
            </a:r>
            <a:r>
              <a:rPr sz="2000" spc="-5" dirty="0">
                <a:latin typeface="Carlito"/>
                <a:cs typeface="Carlito"/>
              </a:rPr>
              <a:t>10 points,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10" dirty="0">
                <a:latin typeface="Carlito"/>
                <a:cs typeface="Carlito"/>
              </a:rPr>
              <a:t>set </a:t>
            </a:r>
            <a:r>
              <a:rPr sz="2000" dirty="0">
                <a:latin typeface="Carlito"/>
                <a:cs typeface="Carlito"/>
              </a:rPr>
              <a:t>is be </a:t>
            </a:r>
            <a:r>
              <a:rPr sz="2000" spc="-10" dirty="0">
                <a:latin typeface="Carlito"/>
                <a:cs typeface="Carlito"/>
              </a:rPr>
              <a:t>won </a:t>
            </a:r>
            <a:r>
              <a:rPr sz="2000" spc="-25" dirty="0">
                <a:latin typeface="Carlito"/>
                <a:cs typeface="Carlito"/>
              </a:rPr>
              <a:t>by 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20" dirty="0">
                <a:latin typeface="Carlito"/>
                <a:cs typeface="Carlito"/>
              </a:rPr>
              <a:t>first </a:t>
            </a:r>
            <a:r>
              <a:rPr sz="2000" spc="-5" dirty="0">
                <a:latin typeface="Carlito"/>
                <a:cs typeface="Carlito"/>
              </a:rPr>
              <a:t>player/pair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spc="-10" dirty="0">
                <a:latin typeface="Carlito"/>
                <a:cs typeface="Carlito"/>
              </a:rPr>
              <a:t>gain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10" dirty="0">
                <a:latin typeface="Carlito"/>
                <a:cs typeface="Carlito"/>
              </a:rPr>
              <a:t>2-point </a:t>
            </a:r>
            <a:r>
              <a:rPr sz="2000" dirty="0">
                <a:latin typeface="Carlito"/>
                <a:cs typeface="Carlito"/>
              </a:rPr>
              <a:t>lead. A </a:t>
            </a:r>
            <a:r>
              <a:rPr sz="2000" spc="-5" dirty="0">
                <a:latin typeface="Carlito"/>
                <a:cs typeface="Carlito"/>
              </a:rPr>
              <a:t>full  </a:t>
            </a:r>
            <a:r>
              <a:rPr sz="2000" spc="-10" dirty="0">
                <a:latin typeface="Carlito"/>
                <a:cs typeface="Carlito"/>
              </a:rPr>
              <a:t>match </a:t>
            </a:r>
            <a:r>
              <a:rPr sz="2000" dirty="0">
                <a:latin typeface="Carlito"/>
                <a:cs typeface="Carlito"/>
              </a:rPr>
              <a:t>is </a:t>
            </a:r>
            <a:r>
              <a:rPr sz="2000" spc="-10" dirty="0">
                <a:latin typeface="Carlito"/>
                <a:cs typeface="Carlito"/>
              </a:rPr>
              <a:t>won </a:t>
            </a:r>
            <a:r>
              <a:rPr sz="2000" dirty="0">
                <a:latin typeface="Carlito"/>
                <a:cs typeface="Carlito"/>
              </a:rPr>
              <a:t>when a </a:t>
            </a:r>
            <a:r>
              <a:rPr sz="2000" spc="-15" dirty="0">
                <a:latin typeface="Carlito"/>
                <a:cs typeface="Carlito"/>
              </a:rPr>
              <a:t>player </a:t>
            </a:r>
            <a:r>
              <a:rPr sz="2000" spc="-5" dirty="0">
                <a:latin typeface="Carlito"/>
                <a:cs typeface="Carlito"/>
              </a:rPr>
              <a:t>or pair wins </a:t>
            </a:r>
            <a:r>
              <a:rPr sz="2000" dirty="0">
                <a:latin typeface="Carlito"/>
                <a:cs typeface="Carlito"/>
              </a:rPr>
              <a:t>the  </a:t>
            </a:r>
            <a:r>
              <a:rPr sz="2000" spc="-10" dirty="0">
                <a:latin typeface="Carlito"/>
                <a:cs typeface="Carlito"/>
              </a:rPr>
              <a:t>best </a:t>
            </a:r>
            <a:r>
              <a:rPr sz="2000" dirty="0">
                <a:latin typeface="Carlito"/>
                <a:cs typeface="Carlito"/>
              </a:rPr>
              <a:t>of </a:t>
            </a:r>
            <a:r>
              <a:rPr sz="2000" spc="-10" dirty="0">
                <a:latin typeface="Carlito"/>
                <a:cs typeface="Carlito"/>
              </a:rPr>
              <a:t>any </a:t>
            </a:r>
            <a:r>
              <a:rPr sz="2000" dirty="0">
                <a:latin typeface="Carlito"/>
                <a:cs typeface="Carlito"/>
              </a:rPr>
              <a:t>odd </a:t>
            </a:r>
            <a:r>
              <a:rPr sz="2000" spc="-5" dirty="0">
                <a:latin typeface="Carlito"/>
                <a:cs typeface="Carlito"/>
              </a:rPr>
              <a:t>number </a:t>
            </a:r>
            <a:r>
              <a:rPr sz="2000" dirty="0">
                <a:latin typeface="Carlito"/>
                <a:cs typeface="Carlito"/>
              </a:rPr>
              <a:t>of </a:t>
            </a:r>
            <a:r>
              <a:rPr sz="2000" spc="-5" dirty="0">
                <a:latin typeface="Carlito"/>
                <a:cs typeface="Carlito"/>
              </a:rPr>
              <a:t>sets </a:t>
            </a:r>
            <a:r>
              <a:rPr sz="2000" dirty="0">
                <a:latin typeface="Carlito"/>
                <a:cs typeface="Carlito"/>
              </a:rPr>
              <a:t>(3, 5,</a:t>
            </a:r>
            <a:r>
              <a:rPr sz="2000" spc="-5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7)</a:t>
            </a:r>
            <a:endParaRPr sz="2000">
              <a:latin typeface="Carlito"/>
              <a:cs typeface="Carlito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5713476" y="2226564"/>
            <a:ext cx="3424554" cy="3152140"/>
            <a:chOff x="5713476" y="2226564"/>
            <a:chExt cx="3424554" cy="3152140"/>
          </a:xfrm>
        </p:grpSpPr>
        <p:sp>
          <p:nvSpPr>
            <p:cNvPr id="10" name="object 10"/>
            <p:cNvSpPr/>
            <p:nvPr/>
          </p:nvSpPr>
          <p:spPr>
            <a:xfrm>
              <a:off x="5713476" y="2226564"/>
              <a:ext cx="3424428" cy="315163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909437" y="2433447"/>
              <a:ext cx="2835274" cy="255130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0116" y="524357"/>
            <a:ext cx="8345170" cy="556387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95"/>
              </a:spcBef>
            </a:pPr>
            <a:r>
              <a:rPr sz="2000" b="1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 POINT IS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SCORED</a:t>
            </a:r>
            <a:r>
              <a:rPr sz="2000" b="1" u="heavy" spc="-5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WHEN</a:t>
            </a:r>
            <a:endParaRPr sz="20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994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Carlito"/>
                <a:cs typeface="Carlito"/>
              </a:rPr>
              <a:t>An </a:t>
            </a:r>
            <a:r>
              <a:rPr sz="2000" spc="-5" dirty="0">
                <a:latin typeface="Carlito"/>
                <a:cs typeface="Carlito"/>
              </a:rPr>
              <a:t>opponent </a:t>
            </a:r>
            <a:r>
              <a:rPr sz="2000" spc="-10" dirty="0">
                <a:latin typeface="Carlito"/>
                <a:cs typeface="Carlito"/>
              </a:rPr>
              <a:t>fails </a:t>
            </a:r>
            <a:r>
              <a:rPr sz="2000" spc="-15" dirty="0">
                <a:latin typeface="Carlito"/>
                <a:cs typeface="Carlito"/>
              </a:rPr>
              <a:t>to make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10" dirty="0">
                <a:latin typeface="Carlito"/>
                <a:cs typeface="Carlito"/>
              </a:rPr>
              <a:t>correct</a:t>
            </a:r>
            <a:r>
              <a:rPr sz="2000" spc="2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service</a:t>
            </a:r>
            <a:endParaRPr sz="20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101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Carlito"/>
                <a:cs typeface="Carlito"/>
              </a:rPr>
              <a:t>An </a:t>
            </a:r>
            <a:r>
              <a:rPr sz="2000" spc="-5" dirty="0">
                <a:latin typeface="Carlito"/>
                <a:cs typeface="Carlito"/>
              </a:rPr>
              <a:t>opponent </a:t>
            </a:r>
            <a:r>
              <a:rPr sz="2000" spc="-10" dirty="0">
                <a:latin typeface="Carlito"/>
                <a:cs typeface="Carlito"/>
              </a:rPr>
              <a:t>fails to </a:t>
            </a:r>
            <a:r>
              <a:rPr sz="2000" spc="-20" dirty="0">
                <a:latin typeface="Carlito"/>
                <a:cs typeface="Carlito"/>
              </a:rPr>
              <a:t>make </a:t>
            </a:r>
            <a:r>
              <a:rPr sz="2000" dirty="0">
                <a:latin typeface="Carlito"/>
                <a:cs typeface="Carlito"/>
              </a:rPr>
              <a:t>a</a:t>
            </a:r>
            <a:r>
              <a:rPr sz="2000" spc="5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return</a:t>
            </a:r>
            <a:endParaRPr sz="20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994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Carlito"/>
                <a:cs typeface="Carlito"/>
              </a:rPr>
              <a:t>The ball touches </a:t>
            </a:r>
            <a:r>
              <a:rPr sz="2000" spc="-10" dirty="0">
                <a:latin typeface="Carlito"/>
                <a:cs typeface="Carlito"/>
              </a:rPr>
              <a:t>any </a:t>
            </a:r>
            <a:r>
              <a:rPr sz="2000" spc="-5" dirty="0">
                <a:latin typeface="Carlito"/>
                <a:cs typeface="Carlito"/>
              </a:rPr>
              <a:t>part of </a:t>
            </a:r>
            <a:r>
              <a:rPr sz="2000" dirty="0">
                <a:latin typeface="Carlito"/>
                <a:cs typeface="Carlito"/>
              </a:rPr>
              <a:t>an </a:t>
            </a:r>
            <a:r>
              <a:rPr sz="2000" spc="-5" dirty="0">
                <a:latin typeface="Carlito"/>
                <a:cs typeface="Carlito"/>
              </a:rPr>
              <a:t>opponent's</a:t>
            </a:r>
            <a:r>
              <a:rPr sz="2000" spc="-2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body</a:t>
            </a:r>
            <a:endParaRPr sz="20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994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Carlito"/>
                <a:cs typeface="Carlito"/>
              </a:rPr>
              <a:t>An </a:t>
            </a:r>
            <a:r>
              <a:rPr sz="2000" spc="-5" dirty="0">
                <a:latin typeface="Carlito"/>
                <a:cs typeface="Carlito"/>
              </a:rPr>
              <a:t>opponent </a:t>
            </a:r>
            <a:r>
              <a:rPr sz="2000" spc="-15" dirty="0">
                <a:latin typeface="Carlito"/>
                <a:cs typeface="Carlito"/>
              </a:rPr>
              <a:t>strikes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ball twice in</a:t>
            </a:r>
            <a:r>
              <a:rPr sz="2000" spc="3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succession</a:t>
            </a:r>
            <a:endParaRPr sz="2000">
              <a:latin typeface="Carlito"/>
              <a:cs typeface="Carlito"/>
            </a:endParaRPr>
          </a:p>
          <a:p>
            <a:pPr marL="241300" marR="5715" indent="-228600">
              <a:lnSpc>
                <a:spcPct val="100000"/>
              </a:lnSpc>
              <a:spcBef>
                <a:spcPts val="101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Carlito"/>
                <a:cs typeface="Carlito"/>
              </a:rPr>
              <a:t>If </a:t>
            </a:r>
            <a:r>
              <a:rPr sz="2000" spc="-10" dirty="0">
                <a:latin typeface="Carlito"/>
                <a:cs typeface="Carlito"/>
              </a:rPr>
              <a:t>an opponent, </a:t>
            </a:r>
            <a:r>
              <a:rPr sz="2000" spc="-5" dirty="0">
                <a:latin typeface="Carlito"/>
                <a:cs typeface="Carlito"/>
              </a:rPr>
              <a:t>or </a:t>
            </a:r>
            <a:r>
              <a:rPr sz="2000" spc="-10" dirty="0">
                <a:latin typeface="Carlito"/>
                <a:cs typeface="Carlito"/>
              </a:rPr>
              <a:t>anything </a:t>
            </a:r>
            <a:r>
              <a:rPr sz="2000" dirty="0">
                <a:latin typeface="Carlito"/>
                <a:cs typeface="Carlito"/>
              </a:rPr>
              <a:t>an </a:t>
            </a:r>
            <a:r>
              <a:rPr sz="2000" spc="-10" dirty="0">
                <a:latin typeface="Carlito"/>
                <a:cs typeface="Carlito"/>
              </a:rPr>
              <a:t>opponent wears, touches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playing surface  </a:t>
            </a:r>
            <a:r>
              <a:rPr sz="2000" spc="-5" dirty="0">
                <a:latin typeface="Carlito"/>
                <a:cs typeface="Carlito"/>
              </a:rPr>
              <a:t>or net during</a:t>
            </a:r>
            <a:r>
              <a:rPr sz="2000" spc="-15" dirty="0">
                <a:latin typeface="Carlito"/>
                <a:cs typeface="Carlito"/>
              </a:rPr>
              <a:t> play</a:t>
            </a:r>
            <a:endParaRPr sz="2000">
              <a:latin typeface="Carlito"/>
              <a:cs typeface="Carlito"/>
            </a:endParaRPr>
          </a:p>
          <a:p>
            <a:pPr marL="241300" marR="5715" indent="-228600">
              <a:lnSpc>
                <a:spcPct val="100000"/>
              </a:lnSpc>
              <a:spcBef>
                <a:spcPts val="994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Carlito"/>
                <a:cs typeface="Carlito"/>
              </a:rPr>
              <a:t>If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5" dirty="0">
                <a:latin typeface="Carlito"/>
                <a:cs typeface="Carlito"/>
              </a:rPr>
              <a:t>doubles </a:t>
            </a:r>
            <a:r>
              <a:rPr sz="2000" spc="-10" dirty="0">
                <a:latin typeface="Carlito"/>
                <a:cs typeface="Carlito"/>
              </a:rPr>
              <a:t>opponent </a:t>
            </a:r>
            <a:r>
              <a:rPr sz="2000" spc="-15" dirty="0">
                <a:latin typeface="Carlito"/>
                <a:cs typeface="Carlito"/>
              </a:rPr>
              <a:t>strikes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ball out of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sequence established by </a:t>
            </a:r>
            <a:r>
              <a:rPr sz="2000" spc="-10" dirty="0">
                <a:latin typeface="Carlito"/>
                <a:cs typeface="Carlito"/>
              </a:rPr>
              <a:t>the  </a:t>
            </a:r>
            <a:r>
              <a:rPr sz="2000" spc="-20" dirty="0">
                <a:latin typeface="Carlito"/>
                <a:cs typeface="Carlito"/>
              </a:rPr>
              <a:t>first </a:t>
            </a:r>
            <a:r>
              <a:rPr sz="2000" spc="-5" dirty="0">
                <a:latin typeface="Carlito"/>
                <a:cs typeface="Carlito"/>
              </a:rPr>
              <a:t>server </a:t>
            </a:r>
            <a:r>
              <a:rPr sz="2000" dirty="0">
                <a:latin typeface="Carlito"/>
                <a:cs typeface="Carlito"/>
              </a:rPr>
              <a:t>and </a:t>
            </a:r>
            <a:r>
              <a:rPr sz="2000" spc="-20" dirty="0">
                <a:latin typeface="Carlito"/>
                <a:cs typeface="Carlito"/>
              </a:rPr>
              <a:t>first</a:t>
            </a:r>
            <a:r>
              <a:rPr sz="2000" spc="8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receiver</a:t>
            </a:r>
            <a:endParaRPr sz="20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994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Carlito"/>
                <a:cs typeface="Carlito"/>
              </a:rPr>
              <a:t>If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ball touches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table </a:t>
            </a:r>
            <a:r>
              <a:rPr sz="2000" spc="-10" dirty="0">
                <a:latin typeface="Carlito"/>
                <a:cs typeface="Carlito"/>
              </a:rPr>
              <a:t>surface, </a:t>
            </a:r>
            <a:r>
              <a:rPr sz="2000" spc="-5" dirty="0">
                <a:latin typeface="Carlito"/>
                <a:cs typeface="Carlito"/>
              </a:rPr>
              <a:t>it is declared</a:t>
            </a:r>
            <a:r>
              <a:rPr sz="2000" spc="6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in</a:t>
            </a:r>
            <a:endParaRPr sz="20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101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Carlito"/>
                <a:cs typeface="Carlito"/>
              </a:rPr>
              <a:t>If it touches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side of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table, it is declared</a:t>
            </a:r>
            <a:r>
              <a:rPr sz="2000" spc="4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out</a:t>
            </a:r>
            <a:endParaRPr sz="2000">
              <a:latin typeface="Carlito"/>
              <a:cs typeface="Carlito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Carlito"/>
                <a:cs typeface="Carlito"/>
              </a:rPr>
              <a:t>A </a:t>
            </a:r>
            <a:r>
              <a:rPr sz="2000" spc="-10" dirty="0">
                <a:latin typeface="Carlito"/>
                <a:cs typeface="Carlito"/>
              </a:rPr>
              <a:t>player </a:t>
            </a:r>
            <a:r>
              <a:rPr sz="2000" spc="-5" dirty="0">
                <a:latin typeface="Carlito"/>
                <a:cs typeface="Carlito"/>
              </a:rPr>
              <a:t>is not allowed </a:t>
            </a:r>
            <a:r>
              <a:rPr sz="2000" spc="-15" dirty="0">
                <a:latin typeface="Carlito"/>
                <a:cs typeface="Carlito"/>
              </a:rPr>
              <a:t>to strike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ball in </a:t>
            </a:r>
            <a:r>
              <a:rPr sz="2000" spc="-30" dirty="0">
                <a:latin typeface="Carlito"/>
                <a:cs typeface="Carlito"/>
              </a:rPr>
              <a:t>volley, </a:t>
            </a:r>
            <a:r>
              <a:rPr sz="2000" dirty="0">
                <a:latin typeface="Carlito"/>
                <a:cs typeface="Carlito"/>
              </a:rPr>
              <a:t>unless the </a:t>
            </a:r>
            <a:r>
              <a:rPr sz="2000" spc="-5" dirty="0">
                <a:latin typeface="Carlito"/>
                <a:cs typeface="Carlito"/>
              </a:rPr>
              <a:t>opponent's ball  </a:t>
            </a:r>
            <a:r>
              <a:rPr sz="2000" spc="-10" dirty="0">
                <a:latin typeface="Carlito"/>
                <a:cs typeface="Carlito"/>
              </a:rPr>
              <a:t>leaves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table </a:t>
            </a:r>
            <a:r>
              <a:rPr sz="2000" dirty="0">
                <a:latin typeface="Carlito"/>
                <a:cs typeface="Carlito"/>
              </a:rPr>
              <a:t>and I </a:t>
            </a:r>
            <a:r>
              <a:rPr sz="2000" spc="-20" dirty="0">
                <a:latin typeface="Carlito"/>
                <a:cs typeface="Carlito"/>
              </a:rPr>
              <a:t>strike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ball in </a:t>
            </a:r>
            <a:r>
              <a:rPr sz="2000" spc="-15" dirty="0">
                <a:latin typeface="Carlito"/>
                <a:cs typeface="Carlito"/>
              </a:rPr>
              <a:t>volley </a:t>
            </a:r>
            <a:r>
              <a:rPr sz="2000" spc="-5" dirty="0">
                <a:latin typeface="Carlito"/>
                <a:cs typeface="Carlito"/>
              </a:rPr>
              <a:t>behind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table, in which case 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point would </a:t>
            </a:r>
            <a:r>
              <a:rPr sz="2000" dirty="0">
                <a:latin typeface="Carlito"/>
                <a:cs typeface="Carlito"/>
              </a:rPr>
              <a:t>be </a:t>
            </a:r>
            <a:r>
              <a:rPr sz="2000" spc="-5" dirty="0">
                <a:latin typeface="Carlito"/>
                <a:cs typeface="Carlito"/>
              </a:rPr>
              <a:t>given </a:t>
            </a:r>
            <a:r>
              <a:rPr sz="2000" spc="-10" dirty="0">
                <a:latin typeface="Carlito"/>
                <a:cs typeface="Carlito"/>
              </a:rPr>
              <a:t>to</a:t>
            </a:r>
            <a:r>
              <a:rPr sz="2000" spc="-25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me</a:t>
            </a:r>
            <a:endParaRPr sz="2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761" y="143001"/>
            <a:ext cx="1904239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POOL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6082284" y="4558282"/>
            <a:ext cx="3055620" cy="2232660"/>
            <a:chOff x="6082284" y="4558282"/>
            <a:chExt cx="3055620" cy="2232660"/>
          </a:xfrm>
        </p:grpSpPr>
        <p:sp>
          <p:nvSpPr>
            <p:cNvPr id="4" name="object 4"/>
            <p:cNvSpPr/>
            <p:nvPr/>
          </p:nvSpPr>
          <p:spPr>
            <a:xfrm>
              <a:off x="6082284" y="4558282"/>
              <a:ext cx="3055619" cy="223266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277991" y="4753432"/>
              <a:ext cx="2466720" cy="164452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38124" y="1126997"/>
            <a:ext cx="8329930" cy="53009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5080" indent="-2286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5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player must </a:t>
            </a:r>
            <a:r>
              <a:rPr sz="2000" spc="-5" dirty="0">
                <a:latin typeface="Carlito"/>
                <a:cs typeface="Carlito"/>
              </a:rPr>
              <a:t>hit </a:t>
            </a:r>
            <a:r>
              <a:rPr sz="2000" dirty="0">
                <a:latin typeface="Carlito"/>
                <a:cs typeface="Carlito"/>
              </a:rPr>
              <a:t>the balls and </a:t>
            </a:r>
            <a:r>
              <a:rPr sz="2000" spc="-5" dirty="0">
                <a:latin typeface="Carlito"/>
                <a:cs typeface="Carlito"/>
              </a:rPr>
              <a:t>ensure </a:t>
            </a:r>
            <a:r>
              <a:rPr sz="2000" spc="-10" dirty="0">
                <a:latin typeface="Carlito"/>
                <a:cs typeface="Carlito"/>
              </a:rPr>
              <a:t>that </a:t>
            </a:r>
            <a:r>
              <a:rPr sz="2000" spc="-15" dirty="0">
                <a:latin typeface="Carlito"/>
                <a:cs typeface="Carlito"/>
              </a:rPr>
              <a:t>four </a:t>
            </a:r>
            <a:r>
              <a:rPr sz="2000" spc="-5" dirty="0">
                <a:latin typeface="Carlito"/>
                <a:cs typeface="Carlito"/>
              </a:rPr>
              <a:t>balls </a:t>
            </a:r>
            <a:r>
              <a:rPr sz="2000" dirty="0">
                <a:latin typeface="Carlito"/>
                <a:cs typeface="Carlito"/>
              </a:rPr>
              <a:t>hit </a:t>
            </a:r>
            <a:r>
              <a:rPr sz="2000" spc="-5" dirty="0">
                <a:latin typeface="Carlito"/>
                <a:cs typeface="Carlito"/>
              </a:rPr>
              <a:t>cushions </a:t>
            </a:r>
            <a:r>
              <a:rPr sz="2000" dirty="0">
                <a:latin typeface="Carlito"/>
                <a:cs typeface="Carlito"/>
              </a:rPr>
              <a:t>and </a:t>
            </a:r>
            <a:r>
              <a:rPr sz="2000" spc="-5" dirty="0">
                <a:latin typeface="Carlito"/>
                <a:cs typeface="Carlito"/>
              </a:rPr>
              <a:t>that  </a:t>
            </a:r>
            <a:r>
              <a:rPr sz="2000" dirty="0">
                <a:latin typeface="Carlito"/>
                <a:cs typeface="Carlito"/>
              </a:rPr>
              <a:t>the cue </a:t>
            </a:r>
            <a:r>
              <a:rPr sz="2000" spc="-5" dirty="0">
                <a:latin typeface="Carlito"/>
                <a:cs typeface="Carlito"/>
              </a:rPr>
              <a:t>ball doesn't go </a:t>
            </a:r>
            <a:r>
              <a:rPr sz="2000" spc="-10" dirty="0">
                <a:latin typeface="Carlito"/>
                <a:cs typeface="Carlito"/>
              </a:rPr>
              <a:t>down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15" dirty="0">
                <a:latin typeface="Carlito"/>
                <a:cs typeface="Carlito"/>
              </a:rPr>
              <a:t>pocket. </a:t>
            </a:r>
            <a:r>
              <a:rPr sz="2000" spc="-5" dirty="0">
                <a:latin typeface="Carlito"/>
                <a:cs typeface="Carlito"/>
              </a:rPr>
              <a:t>If the 8-ball is </a:t>
            </a:r>
            <a:r>
              <a:rPr sz="2000" spc="-10" dirty="0">
                <a:latin typeface="Carlito"/>
                <a:cs typeface="Carlito"/>
              </a:rPr>
              <a:t>potted </a:t>
            </a:r>
            <a:r>
              <a:rPr sz="2000" spc="-5" dirty="0">
                <a:latin typeface="Carlito"/>
                <a:cs typeface="Carlito"/>
              </a:rPr>
              <a:t>on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break, </a:t>
            </a:r>
            <a:r>
              <a:rPr sz="2000" dirty="0">
                <a:latin typeface="Carlito"/>
                <a:cs typeface="Carlito"/>
              </a:rPr>
              <a:t>the  </a:t>
            </a:r>
            <a:r>
              <a:rPr sz="2000" spc="-10" dirty="0">
                <a:latin typeface="Carlito"/>
                <a:cs typeface="Carlito"/>
              </a:rPr>
              <a:t>player </a:t>
            </a:r>
            <a:r>
              <a:rPr sz="2000" spc="-5" dirty="0">
                <a:latin typeface="Carlito"/>
                <a:cs typeface="Carlito"/>
              </a:rPr>
              <a:t>is entitled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dirty="0">
                <a:latin typeface="Carlito"/>
                <a:cs typeface="Carlito"/>
              </a:rPr>
              <a:t>ask </a:t>
            </a:r>
            <a:r>
              <a:rPr sz="2000" spc="-15" dirty="0">
                <a:latin typeface="Carlito"/>
                <a:cs typeface="Carlito"/>
              </a:rPr>
              <a:t>for </a:t>
            </a:r>
            <a:r>
              <a:rPr sz="2000" dirty="0">
                <a:latin typeface="Carlito"/>
                <a:cs typeface="Carlito"/>
              </a:rPr>
              <a:t>a</a:t>
            </a:r>
            <a:r>
              <a:rPr sz="2000" spc="45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re-rack.</a:t>
            </a:r>
            <a:endParaRPr sz="2000" dirty="0">
              <a:latin typeface="Carlito"/>
              <a:cs typeface="Carlito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995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5" dirty="0">
                <a:latin typeface="Carlito"/>
                <a:cs typeface="Carlito"/>
              </a:rPr>
              <a:t>The </a:t>
            </a:r>
            <a:r>
              <a:rPr sz="2000" spc="-15" dirty="0">
                <a:latin typeface="Carlito"/>
                <a:cs typeface="Carlito"/>
              </a:rPr>
              <a:t>first </a:t>
            </a:r>
            <a:r>
              <a:rPr sz="2000" spc="-10" dirty="0">
                <a:latin typeface="Carlito"/>
                <a:cs typeface="Carlito"/>
              </a:rPr>
              <a:t>player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spc="-5" dirty="0">
                <a:latin typeface="Carlito"/>
                <a:cs typeface="Carlito"/>
              </a:rPr>
              <a:t>pot </a:t>
            </a:r>
            <a:r>
              <a:rPr sz="2000" spc="-10" dirty="0">
                <a:latin typeface="Carlito"/>
                <a:cs typeface="Carlito"/>
              </a:rPr>
              <a:t>an </a:t>
            </a:r>
            <a:r>
              <a:rPr sz="2000" spc="-5" dirty="0">
                <a:latin typeface="Carlito"/>
                <a:cs typeface="Carlito"/>
              </a:rPr>
              <a:t>object ball will </a:t>
            </a:r>
            <a:r>
              <a:rPr sz="2000" dirty="0">
                <a:latin typeface="Carlito"/>
                <a:cs typeface="Carlito"/>
              </a:rPr>
              <a:t>then </a:t>
            </a:r>
            <a:r>
              <a:rPr sz="2000" spc="-20" dirty="0">
                <a:latin typeface="Carlito"/>
                <a:cs typeface="Carlito"/>
              </a:rPr>
              <a:t>have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spc="-10" dirty="0">
                <a:latin typeface="Carlito"/>
                <a:cs typeface="Carlito"/>
              </a:rPr>
              <a:t>continue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spc="-5" dirty="0">
                <a:latin typeface="Carlito"/>
                <a:cs typeface="Carlito"/>
              </a:rPr>
              <a:t>pot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balls  </a:t>
            </a:r>
            <a:r>
              <a:rPr sz="2000" spc="-15" dirty="0">
                <a:latin typeface="Carlito"/>
                <a:cs typeface="Carlito"/>
              </a:rPr>
              <a:t>from </a:t>
            </a:r>
            <a:r>
              <a:rPr sz="2000" spc="-5" dirty="0">
                <a:latin typeface="Carlito"/>
                <a:cs typeface="Carlito"/>
              </a:rPr>
              <a:t>that </a:t>
            </a:r>
            <a:r>
              <a:rPr sz="2000" spc="-10" dirty="0">
                <a:latin typeface="Carlito"/>
                <a:cs typeface="Carlito"/>
              </a:rPr>
              <a:t>category </a:t>
            </a:r>
            <a:r>
              <a:rPr sz="2000" spc="-5" dirty="0">
                <a:latin typeface="Carlito"/>
                <a:cs typeface="Carlito"/>
              </a:rPr>
              <a:t>(stripes or solids). The opposition </a:t>
            </a:r>
            <a:r>
              <a:rPr sz="2000" spc="-10" dirty="0">
                <a:latin typeface="Carlito"/>
                <a:cs typeface="Carlito"/>
              </a:rPr>
              <a:t>player </a:t>
            </a:r>
            <a:r>
              <a:rPr sz="2000" spc="-5" dirty="0">
                <a:latin typeface="Carlito"/>
                <a:cs typeface="Carlito"/>
              </a:rPr>
              <a:t>will </a:t>
            </a:r>
            <a:r>
              <a:rPr sz="2000" spc="-20" dirty="0">
                <a:latin typeface="Carlito"/>
                <a:cs typeface="Carlito"/>
              </a:rPr>
              <a:t>have </a:t>
            </a:r>
            <a:r>
              <a:rPr sz="2000" spc="-10" dirty="0">
                <a:latin typeface="Carlito"/>
                <a:cs typeface="Carlito"/>
              </a:rPr>
              <a:t>to pot 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other </a:t>
            </a:r>
            <a:r>
              <a:rPr sz="2000" spc="-10" dirty="0">
                <a:latin typeface="Carlito"/>
                <a:cs typeface="Carlito"/>
              </a:rPr>
              <a:t>group.</a:t>
            </a:r>
            <a:endParaRPr sz="2000" dirty="0">
              <a:latin typeface="Carlito"/>
              <a:cs typeface="Carlito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1010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Carlito"/>
                <a:cs typeface="Carlito"/>
              </a:rPr>
              <a:t>A </a:t>
            </a:r>
            <a:r>
              <a:rPr sz="2000" spc="-10" dirty="0">
                <a:latin typeface="Carlito"/>
                <a:cs typeface="Carlito"/>
              </a:rPr>
              <a:t>player </a:t>
            </a:r>
            <a:r>
              <a:rPr sz="2000" spc="-5" dirty="0">
                <a:latin typeface="Carlito"/>
                <a:cs typeface="Carlito"/>
              </a:rPr>
              <a:t>will continue </a:t>
            </a:r>
            <a:r>
              <a:rPr sz="2000" spc="-15" dirty="0">
                <a:latin typeface="Carlito"/>
                <a:cs typeface="Carlito"/>
              </a:rPr>
              <a:t>to make </a:t>
            </a:r>
            <a:r>
              <a:rPr sz="2000" spc="-5" dirty="0">
                <a:latin typeface="Carlito"/>
                <a:cs typeface="Carlito"/>
              </a:rPr>
              <a:t>shots until they </a:t>
            </a:r>
            <a:r>
              <a:rPr sz="2000" spc="-15" dirty="0">
                <a:latin typeface="Carlito"/>
                <a:cs typeface="Carlito"/>
              </a:rPr>
              <a:t>foul, </a:t>
            </a:r>
            <a:r>
              <a:rPr sz="2000" spc="-5" dirty="0">
                <a:latin typeface="Carlito"/>
                <a:cs typeface="Carlito"/>
              </a:rPr>
              <a:t>or </a:t>
            </a:r>
            <a:r>
              <a:rPr sz="2000" spc="-15" dirty="0">
                <a:latin typeface="Carlito"/>
                <a:cs typeface="Carlito"/>
              </a:rPr>
              <a:t>fail to </a:t>
            </a:r>
            <a:r>
              <a:rPr sz="2000" spc="-5" dirty="0">
                <a:latin typeface="Carlito"/>
                <a:cs typeface="Carlito"/>
              </a:rPr>
              <a:t>pot </a:t>
            </a:r>
            <a:r>
              <a:rPr sz="2000" dirty="0">
                <a:latin typeface="Carlito"/>
                <a:cs typeface="Carlito"/>
              </a:rPr>
              <a:t>an </a:t>
            </a:r>
            <a:r>
              <a:rPr sz="2000" spc="-5" dirty="0">
                <a:latin typeface="Carlito"/>
                <a:cs typeface="Carlito"/>
              </a:rPr>
              <a:t>object  ball. Then it </a:t>
            </a:r>
            <a:r>
              <a:rPr sz="2000" dirty="0">
                <a:latin typeface="Carlito"/>
                <a:cs typeface="Carlito"/>
              </a:rPr>
              <a:t>is the turn </a:t>
            </a:r>
            <a:r>
              <a:rPr sz="2000" spc="-5" dirty="0">
                <a:latin typeface="Carlito"/>
                <a:cs typeface="Carlito"/>
              </a:rPr>
              <a:t>of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opposing </a:t>
            </a:r>
            <a:r>
              <a:rPr sz="2000" spc="-45" dirty="0">
                <a:latin typeface="Carlito"/>
                <a:cs typeface="Carlito"/>
              </a:rPr>
              <a:t>player. </a:t>
            </a:r>
            <a:r>
              <a:rPr sz="2000" spc="-10" dirty="0">
                <a:latin typeface="Carlito"/>
                <a:cs typeface="Carlito"/>
              </a:rPr>
              <a:t>Play continues </a:t>
            </a:r>
            <a:r>
              <a:rPr sz="2000" spc="-20" dirty="0">
                <a:latin typeface="Carlito"/>
                <a:cs typeface="Carlito"/>
              </a:rPr>
              <a:t>like </a:t>
            </a:r>
            <a:r>
              <a:rPr sz="2000" dirty="0">
                <a:latin typeface="Carlito"/>
                <a:cs typeface="Carlito"/>
              </a:rPr>
              <a:t>this </a:t>
            </a:r>
            <a:r>
              <a:rPr sz="2000" spc="-15" dirty="0">
                <a:latin typeface="Carlito"/>
                <a:cs typeface="Carlito"/>
              </a:rPr>
              <a:t>for </a:t>
            </a:r>
            <a:r>
              <a:rPr sz="2000" dirty="0">
                <a:latin typeface="Carlito"/>
                <a:cs typeface="Carlito"/>
              </a:rPr>
              <a:t>the  </a:t>
            </a:r>
            <a:r>
              <a:rPr sz="2000" spc="-5" dirty="0">
                <a:latin typeface="Carlito"/>
                <a:cs typeface="Carlito"/>
              </a:rPr>
              <a:t>remainder </a:t>
            </a:r>
            <a:r>
              <a:rPr sz="2000" dirty="0">
                <a:latin typeface="Carlito"/>
                <a:cs typeface="Carlito"/>
              </a:rPr>
              <a:t>of the</a:t>
            </a:r>
            <a:r>
              <a:rPr sz="2000" spc="-5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game.</a:t>
            </a:r>
            <a:endParaRPr sz="2000" dirty="0">
              <a:latin typeface="Carlito"/>
              <a:cs typeface="Carlito"/>
            </a:endParaRPr>
          </a:p>
          <a:p>
            <a:pPr marL="241300" indent="-228600" algn="just">
              <a:lnSpc>
                <a:spcPct val="1000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Carlito"/>
                <a:cs typeface="Carlito"/>
              </a:rPr>
              <a:t>Once all </a:t>
            </a:r>
            <a:r>
              <a:rPr sz="2000" spc="-5" dirty="0">
                <a:latin typeface="Carlito"/>
                <a:cs typeface="Carlito"/>
              </a:rPr>
              <a:t>of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10" dirty="0">
                <a:latin typeface="Carlito"/>
                <a:cs typeface="Carlito"/>
              </a:rPr>
              <a:t>player's </a:t>
            </a:r>
            <a:r>
              <a:rPr sz="2000" spc="-5" dirty="0">
                <a:latin typeface="Carlito"/>
                <a:cs typeface="Carlito"/>
              </a:rPr>
              <a:t>balls </a:t>
            </a:r>
            <a:r>
              <a:rPr sz="2000" spc="-20" dirty="0">
                <a:latin typeface="Carlito"/>
                <a:cs typeface="Carlito"/>
              </a:rPr>
              <a:t>have </a:t>
            </a:r>
            <a:r>
              <a:rPr sz="2000" spc="-5" dirty="0">
                <a:latin typeface="Carlito"/>
                <a:cs typeface="Carlito"/>
              </a:rPr>
              <a:t>been </a:t>
            </a:r>
            <a:r>
              <a:rPr sz="2000" spc="-10" dirty="0">
                <a:latin typeface="Carlito"/>
                <a:cs typeface="Carlito"/>
              </a:rPr>
              <a:t>potted, </a:t>
            </a:r>
            <a:r>
              <a:rPr sz="2000" spc="-5" dirty="0">
                <a:latin typeface="Carlito"/>
                <a:cs typeface="Carlito"/>
              </a:rPr>
              <a:t>they </a:t>
            </a:r>
            <a:r>
              <a:rPr sz="2000" spc="-10" dirty="0">
                <a:latin typeface="Carlito"/>
                <a:cs typeface="Carlito"/>
              </a:rPr>
              <a:t>must </a:t>
            </a:r>
            <a:r>
              <a:rPr sz="2000" dirty="0">
                <a:latin typeface="Carlito"/>
                <a:cs typeface="Carlito"/>
              </a:rPr>
              <a:t>then </a:t>
            </a:r>
            <a:r>
              <a:rPr sz="2000" spc="-5" dirty="0">
                <a:latin typeface="Carlito"/>
                <a:cs typeface="Carlito"/>
              </a:rPr>
              <a:t>sink </a:t>
            </a:r>
            <a:r>
              <a:rPr sz="2000" dirty="0">
                <a:latin typeface="Carlito"/>
                <a:cs typeface="Carlito"/>
              </a:rPr>
              <a:t>the 8</a:t>
            </a:r>
            <a:r>
              <a:rPr sz="2000" spc="9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ball.</a:t>
            </a:r>
            <a:endParaRPr sz="2000" dirty="0">
              <a:latin typeface="Carlito"/>
              <a:cs typeface="Carlito"/>
            </a:endParaRPr>
          </a:p>
          <a:p>
            <a:pPr marL="248285" marR="2608580" algn="just">
              <a:lnSpc>
                <a:spcPct val="100000"/>
              </a:lnSpc>
              <a:spcBef>
                <a:spcPts val="130"/>
              </a:spcBef>
            </a:pPr>
            <a:r>
              <a:rPr sz="2000" spc="-5" dirty="0">
                <a:latin typeface="Carlito"/>
                <a:cs typeface="Carlito"/>
              </a:rPr>
              <a:t>They </a:t>
            </a:r>
            <a:r>
              <a:rPr sz="2000" spc="-10" dirty="0">
                <a:latin typeface="Carlito"/>
                <a:cs typeface="Carlito"/>
              </a:rPr>
              <a:t>must </a:t>
            </a:r>
            <a:r>
              <a:rPr sz="2000" spc="-15" dirty="0">
                <a:latin typeface="Carlito"/>
                <a:cs typeface="Carlito"/>
              </a:rPr>
              <a:t>first </a:t>
            </a:r>
            <a:r>
              <a:rPr sz="2000" spc="-10" dirty="0">
                <a:latin typeface="Carlito"/>
                <a:cs typeface="Carlito"/>
              </a:rPr>
              <a:t>designate </a:t>
            </a:r>
            <a:r>
              <a:rPr sz="2000" spc="-5" dirty="0">
                <a:latin typeface="Carlito"/>
                <a:cs typeface="Carlito"/>
              </a:rPr>
              <a:t>which </a:t>
            </a:r>
            <a:r>
              <a:rPr sz="2000" spc="-15" dirty="0">
                <a:latin typeface="Carlito"/>
                <a:cs typeface="Carlito"/>
              </a:rPr>
              <a:t>pocket </a:t>
            </a:r>
            <a:r>
              <a:rPr sz="2000" spc="-5" dirty="0">
                <a:latin typeface="Carlito"/>
                <a:cs typeface="Carlito"/>
              </a:rPr>
              <a:t>they </a:t>
            </a:r>
            <a:r>
              <a:rPr sz="2000" spc="-10" dirty="0">
                <a:latin typeface="Carlito"/>
                <a:cs typeface="Carlito"/>
              </a:rPr>
              <a:t>intend  to </a:t>
            </a:r>
            <a:r>
              <a:rPr sz="2000" spc="-5" dirty="0">
                <a:latin typeface="Carlito"/>
                <a:cs typeface="Carlito"/>
              </a:rPr>
              <a:t>pot the 8-ball in </a:t>
            </a:r>
            <a:r>
              <a:rPr sz="2000" dirty="0">
                <a:latin typeface="Carlito"/>
                <a:cs typeface="Carlito"/>
              </a:rPr>
              <a:t>and </a:t>
            </a:r>
            <a:r>
              <a:rPr sz="2000" spc="-5" dirty="0">
                <a:latin typeface="Carlito"/>
                <a:cs typeface="Carlito"/>
              </a:rPr>
              <a:t>then </a:t>
            </a:r>
            <a:r>
              <a:rPr sz="2000" dirty="0">
                <a:latin typeface="Carlito"/>
                <a:cs typeface="Carlito"/>
              </a:rPr>
              <a:t>do as </a:t>
            </a:r>
            <a:r>
              <a:rPr sz="2000" spc="-15" dirty="0">
                <a:latin typeface="Carlito"/>
                <a:cs typeface="Carlito"/>
              </a:rPr>
              <a:t>stated. Failure to  </a:t>
            </a:r>
            <a:r>
              <a:rPr sz="2000" dirty="0">
                <a:latin typeface="Carlito"/>
                <a:cs typeface="Carlito"/>
              </a:rPr>
              <a:t>do </a:t>
            </a:r>
            <a:r>
              <a:rPr sz="2000" spc="-5" dirty="0">
                <a:latin typeface="Carlito"/>
                <a:cs typeface="Carlito"/>
              </a:rPr>
              <a:t>so will result in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opposition </a:t>
            </a:r>
            <a:r>
              <a:rPr sz="2000" spc="-10" dirty="0">
                <a:latin typeface="Carlito"/>
                <a:cs typeface="Carlito"/>
              </a:rPr>
              <a:t>player </a:t>
            </a:r>
            <a:r>
              <a:rPr sz="2000" spc="-5" dirty="0">
                <a:latin typeface="Carlito"/>
                <a:cs typeface="Carlito"/>
              </a:rPr>
              <a:t>returning </a:t>
            </a:r>
            <a:r>
              <a:rPr sz="2000" spc="-25" dirty="0">
                <a:latin typeface="Carlito"/>
                <a:cs typeface="Carlito"/>
              </a:rPr>
              <a:t>to 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table. If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15" dirty="0">
                <a:latin typeface="Carlito"/>
                <a:cs typeface="Carlito"/>
              </a:rPr>
              <a:t>player </a:t>
            </a:r>
            <a:r>
              <a:rPr sz="2000" spc="-5" dirty="0">
                <a:latin typeface="Carlito"/>
                <a:cs typeface="Carlito"/>
              </a:rPr>
              <a:t>pots </a:t>
            </a:r>
            <a:r>
              <a:rPr sz="2000" dirty="0">
                <a:latin typeface="Carlito"/>
                <a:cs typeface="Carlito"/>
              </a:rPr>
              <a:t>the 8 </a:t>
            </a:r>
            <a:r>
              <a:rPr sz="2000" spc="-5" dirty="0">
                <a:latin typeface="Carlito"/>
                <a:cs typeface="Carlito"/>
              </a:rPr>
              <a:t>ball in </a:t>
            </a:r>
            <a:r>
              <a:rPr sz="2000" spc="-10" dirty="0">
                <a:latin typeface="Carlito"/>
                <a:cs typeface="Carlito"/>
              </a:rPr>
              <a:t>any other  </a:t>
            </a:r>
            <a:r>
              <a:rPr sz="2000" spc="-15" dirty="0">
                <a:latin typeface="Carlito"/>
                <a:cs typeface="Carlito"/>
              </a:rPr>
              <a:t>pocket </a:t>
            </a:r>
            <a:r>
              <a:rPr sz="2000" spc="-5" dirty="0">
                <a:latin typeface="Carlito"/>
                <a:cs typeface="Carlito"/>
              </a:rPr>
              <a:t>other </a:t>
            </a:r>
            <a:r>
              <a:rPr sz="2000" dirty="0">
                <a:latin typeface="Carlito"/>
                <a:cs typeface="Carlito"/>
              </a:rPr>
              <a:t>than the </a:t>
            </a:r>
            <a:r>
              <a:rPr sz="2000" spc="-10" dirty="0">
                <a:latin typeface="Carlito"/>
                <a:cs typeface="Carlito"/>
              </a:rPr>
              <a:t>nominated </a:t>
            </a:r>
            <a:r>
              <a:rPr sz="2000" spc="-5" dirty="0">
                <a:latin typeface="Carlito"/>
                <a:cs typeface="Carlito"/>
              </a:rPr>
              <a:t>one, they </a:t>
            </a:r>
            <a:r>
              <a:rPr sz="2000" spc="-20" dirty="0">
                <a:latin typeface="Carlito"/>
                <a:cs typeface="Carlito"/>
              </a:rPr>
              <a:t>forfeit 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game.</a:t>
            </a:r>
            <a:endParaRPr sz="20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24604" y="143001"/>
            <a:ext cx="284759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CARROM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8027" y="1606676"/>
            <a:ext cx="5205095" cy="4370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5080" indent="-2286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10" dirty="0">
                <a:latin typeface="Carlito"/>
                <a:cs typeface="Carlito"/>
              </a:rPr>
              <a:t>For </a:t>
            </a:r>
            <a:r>
              <a:rPr sz="2000" dirty="0">
                <a:latin typeface="Carlito"/>
                <a:cs typeface="Carlito"/>
              </a:rPr>
              <a:t>each </a:t>
            </a:r>
            <a:r>
              <a:rPr sz="2000" spc="-15" dirty="0">
                <a:latin typeface="Carlito"/>
                <a:cs typeface="Carlito"/>
              </a:rPr>
              <a:t>strike,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player must </a:t>
            </a:r>
            <a:r>
              <a:rPr sz="2000" spc="-5" dirty="0">
                <a:latin typeface="Carlito"/>
                <a:cs typeface="Carlito"/>
              </a:rPr>
              <a:t>position </a:t>
            </a:r>
            <a:r>
              <a:rPr sz="2000" dirty="0">
                <a:latin typeface="Carlito"/>
                <a:cs typeface="Carlito"/>
              </a:rPr>
              <a:t>the  </a:t>
            </a:r>
            <a:r>
              <a:rPr sz="2000" spc="-15" dirty="0">
                <a:latin typeface="Carlito"/>
                <a:cs typeface="Carlito"/>
              </a:rPr>
              <a:t>striker </a:t>
            </a:r>
            <a:r>
              <a:rPr sz="2000" dirty="0">
                <a:latin typeface="Carlito"/>
                <a:cs typeface="Carlito"/>
              </a:rPr>
              <a:t>within the </a:t>
            </a:r>
            <a:r>
              <a:rPr sz="2000" spc="-5" dirty="0">
                <a:latin typeface="Carlito"/>
                <a:cs typeface="Carlito"/>
              </a:rPr>
              <a:t>baseline or on one of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two  </a:t>
            </a:r>
            <a:r>
              <a:rPr sz="2000" spc="-5" dirty="0">
                <a:latin typeface="Carlito"/>
                <a:cs typeface="Carlito"/>
              </a:rPr>
              <a:t>circles </a:t>
            </a:r>
            <a:r>
              <a:rPr sz="2000" spc="-15" dirty="0">
                <a:latin typeface="Carlito"/>
                <a:cs typeface="Carlito"/>
              </a:rPr>
              <a:t>at </a:t>
            </a:r>
            <a:r>
              <a:rPr sz="2000" dirty="0">
                <a:latin typeface="Carlito"/>
                <a:cs typeface="Carlito"/>
              </a:rPr>
              <a:t>either end </a:t>
            </a:r>
            <a:r>
              <a:rPr sz="2000" spc="-5" dirty="0">
                <a:latin typeface="Carlito"/>
                <a:cs typeface="Carlito"/>
              </a:rPr>
              <a:t>of </a:t>
            </a:r>
            <a:r>
              <a:rPr sz="2000" dirty="0">
                <a:latin typeface="Carlito"/>
                <a:cs typeface="Carlito"/>
              </a:rPr>
              <a:t>the</a:t>
            </a:r>
            <a:r>
              <a:rPr sz="2000" spc="2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baseline</a:t>
            </a:r>
            <a:endParaRPr sz="2000">
              <a:latin typeface="Carlito"/>
              <a:cs typeface="Carlito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5" dirty="0">
                <a:latin typeface="Carlito"/>
                <a:cs typeface="Carlito"/>
              </a:rPr>
              <a:t>In </a:t>
            </a:r>
            <a:r>
              <a:rPr sz="2000" dirty="0">
                <a:latin typeface="Carlito"/>
                <a:cs typeface="Carlito"/>
              </a:rPr>
              <a:t>striking, the </a:t>
            </a:r>
            <a:r>
              <a:rPr sz="2000" spc="-10" dirty="0">
                <a:latin typeface="Carlito"/>
                <a:cs typeface="Carlito"/>
              </a:rPr>
              <a:t>player's </a:t>
            </a:r>
            <a:r>
              <a:rPr sz="2000" spc="-5" dirty="0">
                <a:latin typeface="Carlito"/>
                <a:cs typeface="Carlito"/>
              </a:rPr>
              <a:t>hand or </a:t>
            </a:r>
            <a:r>
              <a:rPr sz="2000" dirty="0">
                <a:latin typeface="Carlito"/>
                <a:cs typeface="Carlito"/>
              </a:rPr>
              <a:t>arm </a:t>
            </a:r>
            <a:r>
              <a:rPr sz="2000" spc="-10" dirty="0">
                <a:latin typeface="Carlito"/>
                <a:cs typeface="Carlito"/>
              </a:rPr>
              <a:t>must </a:t>
            </a:r>
            <a:r>
              <a:rPr sz="2000" spc="-5" dirty="0">
                <a:latin typeface="Carlito"/>
                <a:cs typeface="Carlito"/>
              </a:rPr>
              <a:t>not  </a:t>
            </a:r>
            <a:r>
              <a:rPr sz="2000" spc="-10" dirty="0">
                <a:latin typeface="Carlito"/>
                <a:cs typeface="Carlito"/>
              </a:rPr>
              <a:t>cross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diagonal </a:t>
            </a:r>
            <a:r>
              <a:rPr sz="2000" spc="-15" dirty="0">
                <a:latin typeface="Carlito"/>
                <a:cs typeface="Carlito"/>
              </a:rPr>
              <a:t>foul </a:t>
            </a:r>
            <a:r>
              <a:rPr sz="2000" spc="-5" dirty="0">
                <a:latin typeface="Carlito"/>
                <a:cs typeface="Carlito"/>
              </a:rPr>
              <a:t>lines </a:t>
            </a:r>
            <a:r>
              <a:rPr sz="2000" spc="-10" dirty="0">
                <a:latin typeface="Carlito"/>
                <a:cs typeface="Carlito"/>
              </a:rPr>
              <a:t>at </a:t>
            </a:r>
            <a:r>
              <a:rPr sz="2000" dirty="0">
                <a:latin typeface="Carlito"/>
                <a:cs typeface="Carlito"/>
              </a:rPr>
              <a:t>either end </a:t>
            </a:r>
            <a:r>
              <a:rPr sz="2000" spc="-5" dirty="0">
                <a:latin typeface="Carlito"/>
                <a:cs typeface="Carlito"/>
              </a:rPr>
              <a:t>of </a:t>
            </a:r>
            <a:r>
              <a:rPr sz="2000" dirty="0">
                <a:latin typeface="Carlito"/>
                <a:cs typeface="Carlito"/>
              </a:rPr>
              <a:t>the  </a:t>
            </a:r>
            <a:r>
              <a:rPr sz="2000" spc="-5" dirty="0">
                <a:latin typeface="Carlito"/>
                <a:cs typeface="Carlito"/>
              </a:rPr>
              <a:t>baseline</a:t>
            </a:r>
            <a:endParaRPr sz="2000">
              <a:latin typeface="Carlito"/>
              <a:cs typeface="Carlito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1010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Carlito"/>
                <a:cs typeface="Carlito"/>
              </a:rPr>
              <a:t>A </a:t>
            </a:r>
            <a:r>
              <a:rPr sz="2000" spc="-15" dirty="0">
                <a:latin typeface="Carlito"/>
                <a:cs typeface="Carlito"/>
              </a:rPr>
              <a:t>player may </a:t>
            </a:r>
            <a:r>
              <a:rPr sz="2000" spc="-5" dirty="0">
                <a:latin typeface="Carlito"/>
                <a:cs typeface="Carlito"/>
              </a:rPr>
              <a:t>only </a:t>
            </a:r>
            <a:r>
              <a:rPr sz="2000" spc="-15" dirty="0">
                <a:latin typeface="Carlito"/>
                <a:cs typeface="Carlito"/>
              </a:rPr>
              <a:t>pocket </a:t>
            </a:r>
            <a:r>
              <a:rPr sz="2000" spc="-5" dirty="0">
                <a:latin typeface="Carlito"/>
                <a:cs typeface="Carlito"/>
              </a:rPr>
              <a:t>and </a:t>
            </a:r>
            <a:r>
              <a:rPr sz="2000" spc="-10" dirty="0">
                <a:latin typeface="Carlito"/>
                <a:cs typeface="Carlito"/>
              </a:rPr>
              <a:t>cover </a:t>
            </a:r>
            <a:r>
              <a:rPr sz="2000" dirty="0">
                <a:latin typeface="Carlito"/>
                <a:cs typeface="Carlito"/>
              </a:rPr>
              <a:t>the Queen  </a:t>
            </a:r>
            <a:r>
              <a:rPr sz="2000" spc="-5" dirty="0">
                <a:latin typeface="Carlito"/>
                <a:cs typeface="Carlito"/>
              </a:rPr>
              <a:t>if that </a:t>
            </a:r>
            <a:r>
              <a:rPr sz="2000" spc="-10" dirty="0">
                <a:latin typeface="Carlito"/>
                <a:cs typeface="Carlito"/>
              </a:rPr>
              <a:t>player </a:t>
            </a:r>
            <a:r>
              <a:rPr sz="2000" spc="-5" dirty="0">
                <a:latin typeface="Carlito"/>
                <a:cs typeface="Carlito"/>
              </a:rPr>
              <a:t>has already </a:t>
            </a:r>
            <a:r>
              <a:rPr sz="2000" spc="-15" dirty="0">
                <a:latin typeface="Carlito"/>
                <a:cs typeface="Carlito"/>
              </a:rPr>
              <a:t>pocketed at </a:t>
            </a:r>
            <a:r>
              <a:rPr sz="2000" spc="-5" dirty="0">
                <a:latin typeface="Carlito"/>
                <a:cs typeface="Carlito"/>
              </a:rPr>
              <a:t>least one  piece of that </a:t>
            </a:r>
            <a:r>
              <a:rPr sz="2000" spc="-10" dirty="0">
                <a:latin typeface="Carlito"/>
                <a:cs typeface="Carlito"/>
              </a:rPr>
              <a:t>player's</a:t>
            </a:r>
            <a:r>
              <a:rPr sz="2000" spc="1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color</a:t>
            </a:r>
            <a:endParaRPr sz="2000">
              <a:latin typeface="Carlito"/>
              <a:cs typeface="Carlito"/>
            </a:endParaRPr>
          </a:p>
          <a:p>
            <a:pPr marL="241300" marR="5715" indent="-228600" algn="just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5" dirty="0">
                <a:latin typeface="Carlito"/>
                <a:cs typeface="Carlito"/>
              </a:rPr>
              <a:t>Should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15" dirty="0">
                <a:latin typeface="Carlito"/>
                <a:cs typeface="Carlito"/>
              </a:rPr>
              <a:t>player pocket </a:t>
            </a:r>
            <a:r>
              <a:rPr sz="2000" dirty="0">
                <a:latin typeface="Carlito"/>
                <a:cs typeface="Carlito"/>
              </a:rPr>
              <a:t>the Queen </a:t>
            </a:r>
            <a:r>
              <a:rPr sz="2000" spc="-20" dirty="0">
                <a:latin typeface="Carlito"/>
                <a:cs typeface="Carlito"/>
              </a:rPr>
              <a:t>before </a:t>
            </a:r>
            <a:r>
              <a:rPr sz="2000" spc="-5" dirty="0">
                <a:latin typeface="Carlito"/>
                <a:cs typeface="Carlito"/>
              </a:rPr>
              <a:t>being  </a:t>
            </a:r>
            <a:r>
              <a:rPr sz="2000" spc="-10" dirty="0">
                <a:latin typeface="Carlito"/>
                <a:cs typeface="Carlito"/>
              </a:rPr>
              <a:t>permitted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spc="-10" dirty="0">
                <a:latin typeface="Carlito"/>
                <a:cs typeface="Carlito"/>
              </a:rPr>
              <a:t>cover </a:t>
            </a:r>
            <a:r>
              <a:rPr sz="2000" dirty="0">
                <a:latin typeface="Carlito"/>
                <a:cs typeface="Carlito"/>
              </a:rPr>
              <a:t>it, the turn </a:t>
            </a:r>
            <a:r>
              <a:rPr sz="2000" spc="-5" dirty="0">
                <a:latin typeface="Carlito"/>
                <a:cs typeface="Carlito"/>
              </a:rPr>
              <a:t>continues but  </a:t>
            </a:r>
            <a:r>
              <a:rPr sz="2000" dirty="0">
                <a:latin typeface="Carlito"/>
                <a:cs typeface="Carlito"/>
              </a:rPr>
              <a:t>the Queen </a:t>
            </a:r>
            <a:r>
              <a:rPr sz="2000" spc="-5" dirty="0">
                <a:latin typeface="Carlito"/>
                <a:cs typeface="Carlito"/>
              </a:rPr>
              <a:t>is returned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center </a:t>
            </a:r>
            <a:r>
              <a:rPr sz="2000" spc="-15" dirty="0">
                <a:latin typeface="Carlito"/>
                <a:cs typeface="Carlito"/>
              </a:rPr>
              <a:t>at </a:t>
            </a:r>
            <a:r>
              <a:rPr sz="2000" dirty="0">
                <a:latin typeface="Carlito"/>
                <a:cs typeface="Carlito"/>
              </a:rPr>
              <a:t>the end  of the</a:t>
            </a:r>
            <a:r>
              <a:rPr sz="2000" spc="-1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turn</a:t>
            </a:r>
            <a:endParaRPr sz="200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713476" y="2226564"/>
            <a:ext cx="3424554" cy="3152140"/>
            <a:chOff x="5713476" y="2226564"/>
            <a:chExt cx="3424554" cy="3152140"/>
          </a:xfrm>
        </p:grpSpPr>
        <p:sp>
          <p:nvSpPr>
            <p:cNvPr id="5" name="object 5"/>
            <p:cNvSpPr/>
            <p:nvPr/>
          </p:nvSpPr>
          <p:spPr>
            <a:xfrm>
              <a:off x="5713476" y="2226564"/>
              <a:ext cx="3424428" cy="315163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909437" y="2422652"/>
              <a:ext cx="2835274" cy="256209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0116" y="829358"/>
            <a:ext cx="8347075" cy="4953635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90"/>
              </a:spcBef>
            </a:pP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FOULS</a:t>
            </a:r>
            <a:endParaRPr sz="20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Carlito"/>
                <a:cs typeface="Carlito"/>
              </a:rPr>
              <a:t>When</a:t>
            </a:r>
            <a:r>
              <a:rPr sz="2000" spc="18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a</a:t>
            </a:r>
            <a:r>
              <a:rPr sz="2000" spc="175" dirty="0">
                <a:latin typeface="Carlito"/>
                <a:cs typeface="Carlito"/>
              </a:rPr>
              <a:t> </a:t>
            </a:r>
            <a:r>
              <a:rPr sz="2000" spc="-15" dirty="0">
                <a:latin typeface="Carlito"/>
                <a:cs typeface="Carlito"/>
              </a:rPr>
              <a:t>player</a:t>
            </a:r>
            <a:r>
              <a:rPr sz="2000" spc="18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commits</a:t>
            </a:r>
            <a:r>
              <a:rPr sz="2000" spc="17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a</a:t>
            </a:r>
            <a:r>
              <a:rPr sz="2000" spc="190" dirty="0">
                <a:latin typeface="Carlito"/>
                <a:cs typeface="Carlito"/>
              </a:rPr>
              <a:t> </a:t>
            </a:r>
            <a:r>
              <a:rPr sz="2000" spc="-15" dirty="0">
                <a:latin typeface="Carlito"/>
                <a:cs typeface="Carlito"/>
              </a:rPr>
              <a:t>foul,</a:t>
            </a:r>
            <a:r>
              <a:rPr sz="2000" spc="19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the</a:t>
            </a:r>
            <a:r>
              <a:rPr sz="2000" spc="17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turn</a:t>
            </a:r>
            <a:r>
              <a:rPr sz="2000" spc="175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comes</a:t>
            </a:r>
            <a:r>
              <a:rPr sz="2000" spc="18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to</a:t>
            </a:r>
            <a:r>
              <a:rPr sz="2000" spc="18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an</a:t>
            </a:r>
            <a:r>
              <a:rPr sz="2000" spc="19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end</a:t>
            </a:r>
            <a:r>
              <a:rPr sz="2000" spc="17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immediately</a:t>
            </a:r>
            <a:r>
              <a:rPr sz="2000" spc="17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and</a:t>
            </a:r>
            <a:r>
              <a:rPr sz="2000" spc="19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a</a:t>
            </a:r>
            <a:endParaRPr sz="2000">
              <a:latin typeface="Carlito"/>
              <a:cs typeface="Carlito"/>
            </a:endParaRPr>
          </a:p>
          <a:p>
            <a:pPr marL="241300">
              <a:lnSpc>
                <a:spcPct val="100000"/>
              </a:lnSpc>
            </a:pPr>
            <a:r>
              <a:rPr sz="2000" spc="-5" dirty="0">
                <a:latin typeface="Carlito"/>
                <a:cs typeface="Carlito"/>
              </a:rPr>
              <a:t>penalty is</a:t>
            </a:r>
            <a:r>
              <a:rPr sz="200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incurred.</a:t>
            </a:r>
            <a:endParaRPr sz="2000">
              <a:latin typeface="Carlito"/>
              <a:cs typeface="Carlito"/>
            </a:endParaRPr>
          </a:p>
          <a:p>
            <a:pPr marL="241300" marR="5080" indent="-228600">
              <a:lnSpc>
                <a:spcPct val="100000"/>
              </a:lnSpc>
              <a:spcBef>
                <a:spcPts val="101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Carlito"/>
                <a:cs typeface="Carlito"/>
              </a:rPr>
              <a:t>The penalty is that one </a:t>
            </a:r>
            <a:r>
              <a:rPr sz="2000" spc="-15" dirty="0">
                <a:latin typeface="Carlito"/>
                <a:cs typeface="Carlito"/>
              </a:rPr>
              <a:t>pocketed </a:t>
            </a:r>
            <a:r>
              <a:rPr sz="2000" spc="-5" dirty="0">
                <a:latin typeface="Carlito"/>
                <a:cs typeface="Carlito"/>
              </a:rPr>
              <a:t>piece is returned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board </a:t>
            </a:r>
            <a:r>
              <a:rPr sz="2000" spc="-15" dirty="0">
                <a:latin typeface="Carlito"/>
                <a:cs typeface="Carlito"/>
              </a:rPr>
              <a:t>by </a:t>
            </a:r>
            <a:r>
              <a:rPr sz="2000" dirty="0">
                <a:latin typeface="Carlito"/>
                <a:cs typeface="Carlito"/>
              </a:rPr>
              <a:t>the  </a:t>
            </a:r>
            <a:r>
              <a:rPr sz="2000" spc="-5" dirty="0">
                <a:latin typeface="Carlito"/>
                <a:cs typeface="Carlito"/>
              </a:rPr>
              <a:t>opponent anywhere </a:t>
            </a:r>
            <a:r>
              <a:rPr sz="2000" dirty="0">
                <a:latin typeface="Carlito"/>
                <a:cs typeface="Carlito"/>
              </a:rPr>
              <a:t>within the </a:t>
            </a:r>
            <a:r>
              <a:rPr sz="2000" spc="-5" dirty="0">
                <a:latin typeface="Carlito"/>
                <a:cs typeface="Carlito"/>
              </a:rPr>
              <a:t>main</a:t>
            </a:r>
            <a:r>
              <a:rPr sz="2000" spc="-3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circle</a:t>
            </a:r>
            <a:endParaRPr sz="2000">
              <a:latin typeface="Carlito"/>
              <a:cs typeface="Carlito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000">
              <a:latin typeface="Carlito"/>
              <a:cs typeface="Carlito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16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b="1" dirty="0">
                <a:latin typeface="Carlito"/>
                <a:cs typeface="Carlito"/>
              </a:rPr>
              <a:t>A </a:t>
            </a:r>
            <a:r>
              <a:rPr sz="2000" b="1" spc="-5" dirty="0">
                <a:latin typeface="Carlito"/>
                <a:cs typeface="Carlito"/>
              </a:rPr>
              <a:t>Foul is </a:t>
            </a:r>
            <a:r>
              <a:rPr sz="2000" b="1" spc="-10" dirty="0">
                <a:latin typeface="Carlito"/>
                <a:cs typeface="Carlito"/>
              </a:rPr>
              <a:t>Recorded </a:t>
            </a:r>
            <a:r>
              <a:rPr sz="2000" b="1" spc="-5" dirty="0">
                <a:latin typeface="Carlito"/>
                <a:cs typeface="Carlito"/>
              </a:rPr>
              <a:t>in </a:t>
            </a:r>
            <a:r>
              <a:rPr sz="2000" b="1" dirty="0">
                <a:latin typeface="Carlito"/>
                <a:cs typeface="Carlito"/>
              </a:rPr>
              <a:t>the </a:t>
            </a:r>
            <a:r>
              <a:rPr sz="2000" b="1" spc="-5" dirty="0">
                <a:latin typeface="Carlito"/>
                <a:cs typeface="Carlito"/>
              </a:rPr>
              <a:t>Following</a:t>
            </a:r>
            <a:r>
              <a:rPr sz="2000" b="1" spc="-65" dirty="0">
                <a:latin typeface="Carlito"/>
                <a:cs typeface="Carlito"/>
              </a:rPr>
              <a:t> </a:t>
            </a:r>
            <a:r>
              <a:rPr sz="2000" b="1" spc="-5" dirty="0">
                <a:latin typeface="Carlito"/>
                <a:cs typeface="Carlito"/>
              </a:rPr>
              <a:t>Situations:</a:t>
            </a:r>
            <a:endParaRPr sz="2000">
              <a:latin typeface="Carlito"/>
              <a:cs typeface="Carlito"/>
            </a:endParaRPr>
          </a:p>
          <a:p>
            <a:pPr marL="812800" lvl="1" indent="-342900">
              <a:lnSpc>
                <a:spcPct val="100000"/>
              </a:lnSpc>
              <a:spcBef>
                <a:spcPts val="1005"/>
              </a:spcBef>
              <a:buChar char="―"/>
              <a:tabLst>
                <a:tab pos="812800" algn="l"/>
              </a:tabLst>
            </a:pPr>
            <a:r>
              <a:rPr sz="2000" spc="-5" dirty="0">
                <a:latin typeface="Carlito"/>
                <a:cs typeface="Carlito"/>
              </a:rPr>
              <a:t>The </a:t>
            </a:r>
            <a:r>
              <a:rPr sz="2000" spc="-15" dirty="0">
                <a:latin typeface="Carlito"/>
                <a:cs typeface="Carlito"/>
              </a:rPr>
              <a:t>striker </a:t>
            </a:r>
            <a:r>
              <a:rPr sz="2000" spc="-5" dirty="0">
                <a:latin typeface="Carlito"/>
                <a:cs typeface="Carlito"/>
              </a:rPr>
              <a:t>is</a:t>
            </a:r>
            <a:r>
              <a:rPr sz="2000" spc="40" dirty="0">
                <a:latin typeface="Carlito"/>
                <a:cs typeface="Carlito"/>
              </a:rPr>
              <a:t> </a:t>
            </a:r>
            <a:r>
              <a:rPr sz="2000" spc="-15" dirty="0">
                <a:latin typeface="Carlito"/>
                <a:cs typeface="Carlito"/>
              </a:rPr>
              <a:t>pocketed</a:t>
            </a:r>
            <a:endParaRPr sz="2000">
              <a:latin typeface="Carlito"/>
              <a:cs typeface="Carlito"/>
            </a:endParaRPr>
          </a:p>
          <a:p>
            <a:pPr marL="812800" lvl="1" indent="-342900">
              <a:lnSpc>
                <a:spcPct val="100000"/>
              </a:lnSpc>
              <a:spcBef>
                <a:spcPts val="1000"/>
              </a:spcBef>
              <a:buChar char="―"/>
              <a:tabLst>
                <a:tab pos="812800" algn="l"/>
              </a:tabLst>
            </a:pPr>
            <a:r>
              <a:rPr sz="2000" spc="-5" dirty="0">
                <a:latin typeface="Carlito"/>
                <a:cs typeface="Carlito"/>
              </a:rPr>
              <a:t>The </a:t>
            </a:r>
            <a:r>
              <a:rPr sz="2000" spc="-15" dirty="0">
                <a:latin typeface="Carlito"/>
                <a:cs typeface="Carlito"/>
              </a:rPr>
              <a:t>striker </a:t>
            </a:r>
            <a:r>
              <a:rPr sz="2000" spc="-5" dirty="0">
                <a:latin typeface="Carlito"/>
                <a:cs typeface="Carlito"/>
              </a:rPr>
              <a:t>or </a:t>
            </a:r>
            <a:r>
              <a:rPr sz="2000" spc="-10" dirty="0">
                <a:latin typeface="Carlito"/>
                <a:cs typeface="Carlito"/>
              </a:rPr>
              <a:t>any </a:t>
            </a:r>
            <a:r>
              <a:rPr sz="2000" spc="-5" dirty="0">
                <a:latin typeface="Carlito"/>
                <a:cs typeface="Carlito"/>
              </a:rPr>
              <a:t>other piece </a:t>
            </a:r>
            <a:r>
              <a:rPr sz="2000" spc="-15" dirty="0">
                <a:latin typeface="Carlito"/>
                <a:cs typeface="Carlito"/>
              </a:rPr>
              <a:t>leaves </a:t>
            </a:r>
            <a:r>
              <a:rPr sz="2000" dirty="0">
                <a:latin typeface="Carlito"/>
                <a:cs typeface="Carlito"/>
              </a:rPr>
              <a:t>the</a:t>
            </a:r>
            <a:r>
              <a:rPr sz="2000" spc="8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board</a:t>
            </a:r>
            <a:endParaRPr sz="2000">
              <a:latin typeface="Carlito"/>
              <a:cs typeface="Carlito"/>
            </a:endParaRPr>
          </a:p>
          <a:p>
            <a:pPr marL="812800" lvl="1" indent="-342900">
              <a:lnSpc>
                <a:spcPct val="100000"/>
              </a:lnSpc>
              <a:spcBef>
                <a:spcPts val="994"/>
              </a:spcBef>
              <a:buChar char="―"/>
              <a:tabLst>
                <a:tab pos="812800" algn="l"/>
              </a:tabLst>
            </a:pPr>
            <a:r>
              <a:rPr sz="2000" dirty="0">
                <a:latin typeface="Carlito"/>
                <a:cs typeface="Carlito"/>
              </a:rPr>
              <a:t>A </a:t>
            </a:r>
            <a:r>
              <a:rPr sz="2000" spc="-10" dirty="0">
                <a:latin typeface="Carlito"/>
                <a:cs typeface="Carlito"/>
              </a:rPr>
              <a:t>player </a:t>
            </a:r>
            <a:r>
              <a:rPr sz="2000" spc="-15" dirty="0">
                <a:latin typeface="Carlito"/>
                <a:cs typeface="Carlito"/>
              </a:rPr>
              <a:t>contravenes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rules </a:t>
            </a:r>
            <a:r>
              <a:rPr sz="2000" spc="-15" dirty="0">
                <a:latin typeface="Carlito"/>
                <a:cs typeface="Carlito"/>
              </a:rPr>
              <a:t>for</a:t>
            </a:r>
            <a:r>
              <a:rPr sz="2000" spc="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striking</a:t>
            </a:r>
            <a:endParaRPr sz="2000">
              <a:latin typeface="Carlito"/>
              <a:cs typeface="Carlito"/>
            </a:endParaRPr>
          </a:p>
          <a:p>
            <a:pPr marL="812800" lvl="1" indent="-342900">
              <a:lnSpc>
                <a:spcPct val="100000"/>
              </a:lnSpc>
              <a:spcBef>
                <a:spcPts val="1010"/>
              </a:spcBef>
              <a:buChar char="―"/>
              <a:tabLst>
                <a:tab pos="812800" algn="l"/>
              </a:tabLst>
            </a:pPr>
            <a:r>
              <a:rPr sz="2000" dirty="0">
                <a:latin typeface="Carlito"/>
                <a:cs typeface="Carlito"/>
              </a:rPr>
              <a:t>A </a:t>
            </a:r>
            <a:r>
              <a:rPr sz="2000" spc="-10" dirty="0">
                <a:latin typeface="Carlito"/>
                <a:cs typeface="Carlito"/>
              </a:rPr>
              <a:t>player </a:t>
            </a:r>
            <a:r>
              <a:rPr sz="2000" spc="-5" dirty="0">
                <a:latin typeface="Carlito"/>
                <a:cs typeface="Carlito"/>
              </a:rPr>
              <a:t>touches </a:t>
            </a:r>
            <a:r>
              <a:rPr sz="2000" spc="-10" dirty="0">
                <a:latin typeface="Carlito"/>
                <a:cs typeface="Carlito"/>
              </a:rPr>
              <a:t>any </a:t>
            </a:r>
            <a:r>
              <a:rPr sz="2000" spc="-5" dirty="0">
                <a:latin typeface="Carlito"/>
                <a:cs typeface="Carlito"/>
              </a:rPr>
              <a:t>piece in </a:t>
            </a:r>
            <a:r>
              <a:rPr sz="2000" spc="-40" dirty="0">
                <a:latin typeface="Carlito"/>
                <a:cs typeface="Carlito"/>
              </a:rPr>
              <a:t>play, </a:t>
            </a:r>
            <a:r>
              <a:rPr sz="2000" spc="-5" dirty="0">
                <a:latin typeface="Carlito"/>
                <a:cs typeface="Carlito"/>
              </a:rPr>
              <a:t>other </a:t>
            </a:r>
            <a:r>
              <a:rPr sz="2000" dirty="0">
                <a:latin typeface="Carlito"/>
                <a:cs typeface="Carlito"/>
              </a:rPr>
              <a:t>than the</a:t>
            </a:r>
            <a:r>
              <a:rPr sz="2000" spc="35" dirty="0">
                <a:latin typeface="Carlito"/>
                <a:cs typeface="Carlito"/>
              </a:rPr>
              <a:t> </a:t>
            </a:r>
            <a:r>
              <a:rPr sz="2000" spc="-15" dirty="0">
                <a:latin typeface="Carlito"/>
                <a:cs typeface="Carlito"/>
              </a:rPr>
              <a:t>striker</a:t>
            </a:r>
            <a:endParaRPr sz="2000">
              <a:latin typeface="Carlito"/>
              <a:cs typeface="Carlito"/>
            </a:endParaRPr>
          </a:p>
          <a:p>
            <a:pPr marL="812800" lvl="1" indent="-342900">
              <a:lnSpc>
                <a:spcPct val="100000"/>
              </a:lnSpc>
              <a:spcBef>
                <a:spcPts val="994"/>
              </a:spcBef>
              <a:buChar char="―"/>
              <a:tabLst>
                <a:tab pos="812800" algn="l"/>
              </a:tabLst>
            </a:pPr>
            <a:r>
              <a:rPr sz="2000" spc="-5" dirty="0">
                <a:latin typeface="Carlito"/>
                <a:cs typeface="Carlito"/>
              </a:rPr>
              <a:t>Might not touch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oblique </a:t>
            </a:r>
            <a:r>
              <a:rPr sz="2000" spc="-15" dirty="0">
                <a:latin typeface="Carlito"/>
                <a:cs typeface="Carlito"/>
              </a:rPr>
              <a:t>arrow</a:t>
            </a:r>
            <a:r>
              <a:rPr sz="2000" spc="-1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line</a:t>
            </a:r>
            <a:endParaRPr sz="2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14750" y="143001"/>
            <a:ext cx="1998726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CHESS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8027" y="1480794"/>
            <a:ext cx="5204460" cy="449643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241300" indent="-228600" algn="just">
              <a:lnSpc>
                <a:spcPct val="100000"/>
              </a:lnSpc>
              <a:spcBef>
                <a:spcPts val="1095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5" dirty="0">
                <a:latin typeface="Carlito"/>
                <a:cs typeface="Carlito"/>
              </a:rPr>
              <a:t>The white </a:t>
            </a:r>
            <a:r>
              <a:rPr sz="2000" spc="-10" dirty="0">
                <a:latin typeface="Carlito"/>
                <a:cs typeface="Carlito"/>
              </a:rPr>
              <a:t>player </a:t>
            </a:r>
            <a:r>
              <a:rPr sz="2000" spc="-15" dirty="0">
                <a:latin typeface="Carlito"/>
                <a:cs typeface="Carlito"/>
              </a:rPr>
              <a:t>makes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20" dirty="0">
                <a:latin typeface="Carlito"/>
                <a:cs typeface="Carlito"/>
              </a:rPr>
              <a:t>first</a:t>
            </a:r>
            <a:r>
              <a:rPr sz="2000" spc="4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move.</a:t>
            </a:r>
            <a:endParaRPr sz="2000" dirty="0">
              <a:latin typeface="Carlito"/>
              <a:cs typeface="Carlito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5" dirty="0">
                <a:latin typeface="Carlito"/>
                <a:cs typeface="Carlito"/>
              </a:rPr>
              <a:t>If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15" dirty="0">
                <a:latin typeface="Carlito"/>
                <a:cs typeface="Carlito"/>
              </a:rPr>
              <a:t>player </a:t>
            </a:r>
            <a:r>
              <a:rPr sz="2000" spc="-10" dirty="0">
                <a:latin typeface="Carlito"/>
                <a:cs typeface="Carlito"/>
              </a:rPr>
              <a:t>touches </a:t>
            </a:r>
            <a:r>
              <a:rPr sz="2000" spc="-5" dirty="0">
                <a:latin typeface="Carlito"/>
                <a:cs typeface="Carlito"/>
              </a:rPr>
              <a:t>one of </a:t>
            </a:r>
            <a:r>
              <a:rPr sz="2000" dirty="0">
                <a:latin typeface="Carlito"/>
                <a:cs typeface="Carlito"/>
              </a:rPr>
              <a:t>their </a:t>
            </a:r>
            <a:r>
              <a:rPr sz="2000" spc="-5" dirty="0">
                <a:latin typeface="Carlito"/>
                <a:cs typeface="Carlito"/>
              </a:rPr>
              <a:t>own pieces they  </a:t>
            </a:r>
            <a:r>
              <a:rPr sz="2000" spc="-10" dirty="0">
                <a:latin typeface="Carlito"/>
                <a:cs typeface="Carlito"/>
              </a:rPr>
              <a:t>must </a:t>
            </a:r>
            <a:r>
              <a:rPr sz="2000" spc="-15" dirty="0">
                <a:latin typeface="Carlito"/>
                <a:cs typeface="Carlito"/>
              </a:rPr>
              <a:t>move </a:t>
            </a:r>
            <a:r>
              <a:rPr sz="2000" spc="-5" dirty="0">
                <a:latin typeface="Carlito"/>
                <a:cs typeface="Carlito"/>
              </a:rPr>
              <a:t>that piece </a:t>
            </a:r>
            <a:r>
              <a:rPr sz="2000" spc="5" dirty="0">
                <a:latin typeface="Carlito"/>
                <a:cs typeface="Carlito"/>
              </a:rPr>
              <a:t>as </a:t>
            </a:r>
            <a:r>
              <a:rPr sz="2000" dirty="0">
                <a:latin typeface="Carlito"/>
                <a:cs typeface="Carlito"/>
              </a:rPr>
              <a:t>long as </a:t>
            </a:r>
            <a:r>
              <a:rPr sz="2000" spc="-5" dirty="0">
                <a:latin typeface="Carlito"/>
                <a:cs typeface="Carlito"/>
              </a:rPr>
              <a:t>it is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5" dirty="0">
                <a:latin typeface="Carlito"/>
                <a:cs typeface="Carlito"/>
              </a:rPr>
              <a:t>legal  </a:t>
            </a:r>
            <a:r>
              <a:rPr sz="2000" spc="-10" dirty="0">
                <a:latin typeface="Carlito"/>
                <a:cs typeface="Carlito"/>
              </a:rPr>
              <a:t>move. </a:t>
            </a:r>
            <a:r>
              <a:rPr sz="2000" spc="-5" dirty="0">
                <a:latin typeface="Carlito"/>
                <a:cs typeface="Carlito"/>
              </a:rPr>
              <a:t>If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15" dirty="0">
                <a:latin typeface="Carlito"/>
                <a:cs typeface="Carlito"/>
              </a:rPr>
              <a:t>player </a:t>
            </a:r>
            <a:r>
              <a:rPr sz="2000" spc="-5" dirty="0">
                <a:latin typeface="Carlito"/>
                <a:cs typeface="Carlito"/>
              </a:rPr>
              <a:t>touches </a:t>
            </a:r>
            <a:r>
              <a:rPr sz="2000" dirty="0">
                <a:latin typeface="Carlito"/>
                <a:cs typeface="Carlito"/>
              </a:rPr>
              <a:t>an </a:t>
            </a:r>
            <a:r>
              <a:rPr sz="2000" spc="-5" dirty="0">
                <a:latin typeface="Carlito"/>
                <a:cs typeface="Carlito"/>
              </a:rPr>
              <a:t>opponent's piece,  they </a:t>
            </a:r>
            <a:r>
              <a:rPr sz="2000" spc="-10" dirty="0">
                <a:latin typeface="Carlito"/>
                <a:cs typeface="Carlito"/>
              </a:rPr>
              <a:t>must capture </a:t>
            </a:r>
            <a:r>
              <a:rPr sz="2000" spc="-5" dirty="0">
                <a:latin typeface="Carlito"/>
                <a:cs typeface="Carlito"/>
              </a:rPr>
              <a:t>that piece.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10" dirty="0">
                <a:latin typeface="Carlito"/>
                <a:cs typeface="Carlito"/>
              </a:rPr>
              <a:t>player </a:t>
            </a:r>
            <a:r>
              <a:rPr sz="2000" spc="-5" dirty="0">
                <a:latin typeface="Carlito"/>
                <a:cs typeface="Carlito"/>
              </a:rPr>
              <a:t>who  wishes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spc="-10" dirty="0">
                <a:latin typeface="Carlito"/>
                <a:cs typeface="Carlito"/>
              </a:rPr>
              <a:t>touch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5" dirty="0">
                <a:latin typeface="Carlito"/>
                <a:cs typeface="Carlito"/>
              </a:rPr>
              <a:t>piece only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spc="-5" dirty="0">
                <a:latin typeface="Carlito"/>
                <a:cs typeface="Carlito"/>
              </a:rPr>
              <a:t>adjust it </a:t>
            </a:r>
            <a:r>
              <a:rPr sz="2000" spc="-10" dirty="0">
                <a:latin typeface="Carlito"/>
                <a:cs typeface="Carlito"/>
              </a:rPr>
              <a:t>on </a:t>
            </a:r>
            <a:r>
              <a:rPr sz="2000" dirty="0">
                <a:latin typeface="Carlito"/>
                <a:cs typeface="Carlito"/>
              </a:rPr>
              <a:t>the  </a:t>
            </a:r>
            <a:r>
              <a:rPr sz="2000" spc="-10" dirty="0">
                <a:latin typeface="Carlito"/>
                <a:cs typeface="Carlito"/>
              </a:rPr>
              <a:t>board </a:t>
            </a:r>
            <a:r>
              <a:rPr sz="2000" spc="-15" dirty="0">
                <a:latin typeface="Carlito"/>
                <a:cs typeface="Carlito"/>
              </a:rPr>
              <a:t>must first </a:t>
            </a:r>
            <a:r>
              <a:rPr sz="2000" dirty="0">
                <a:latin typeface="Carlito"/>
                <a:cs typeface="Carlito"/>
              </a:rPr>
              <a:t>announce </a:t>
            </a:r>
            <a:r>
              <a:rPr sz="2000" spc="-15" dirty="0">
                <a:latin typeface="Carlito"/>
                <a:cs typeface="Carlito"/>
              </a:rPr>
              <a:t>what </a:t>
            </a:r>
            <a:r>
              <a:rPr sz="2000" spc="-5" dirty="0">
                <a:latin typeface="Carlito"/>
                <a:cs typeface="Carlito"/>
              </a:rPr>
              <a:t>they </a:t>
            </a:r>
            <a:r>
              <a:rPr sz="2000" spc="-10" dirty="0">
                <a:latin typeface="Carlito"/>
                <a:cs typeface="Carlito"/>
              </a:rPr>
              <a:t>are </a:t>
            </a:r>
            <a:r>
              <a:rPr sz="2000" spc="-5" dirty="0">
                <a:latin typeface="Carlito"/>
                <a:cs typeface="Carlito"/>
              </a:rPr>
              <a:t>doing,  usually by </a:t>
            </a:r>
            <a:r>
              <a:rPr sz="2000" spc="-10" dirty="0">
                <a:latin typeface="Carlito"/>
                <a:cs typeface="Carlito"/>
              </a:rPr>
              <a:t>saying</a:t>
            </a:r>
            <a:r>
              <a:rPr sz="2000" spc="-20" dirty="0">
                <a:latin typeface="Carlito"/>
                <a:cs typeface="Carlito"/>
              </a:rPr>
              <a:t> </a:t>
            </a:r>
            <a:r>
              <a:rPr sz="2000" spc="-25" dirty="0">
                <a:latin typeface="Carlito"/>
                <a:cs typeface="Carlito"/>
              </a:rPr>
              <a:t>"adjust“.</a:t>
            </a:r>
            <a:endParaRPr sz="2000" dirty="0">
              <a:latin typeface="Carlito"/>
              <a:cs typeface="Carlito"/>
            </a:endParaRPr>
          </a:p>
          <a:p>
            <a:pPr marL="241300" indent="-228600" algn="just">
              <a:lnSpc>
                <a:spcPct val="100000"/>
              </a:lnSpc>
              <a:spcBef>
                <a:spcPts val="1015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5" dirty="0">
                <a:latin typeface="Carlito"/>
                <a:cs typeface="Carlito"/>
              </a:rPr>
              <a:t>Special </a:t>
            </a:r>
            <a:r>
              <a:rPr sz="2000" spc="-10" dirty="0">
                <a:latin typeface="Carlito"/>
                <a:cs typeface="Carlito"/>
              </a:rPr>
              <a:t>moves </a:t>
            </a:r>
            <a:r>
              <a:rPr sz="2000" spc="-20" dirty="0">
                <a:latin typeface="Carlito"/>
                <a:cs typeface="Carlito"/>
              </a:rPr>
              <a:t>like </a:t>
            </a:r>
            <a:r>
              <a:rPr sz="2000" spc="-5" dirty="0">
                <a:latin typeface="Carlito"/>
                <a:cs typeface="Carlito"/>
              </a:rPr>
              <a:t>castling </a:t>
            </a:r>
            <a:r>
              <a:rPr sz="2000" dirty="0">
                <a:latin typeface="Carlito"/>
                <a:cs typeface="Carlito"/>
              </a:rPr>
              <a:t>&amp; </a:t>
            </a:r>
            <a:r>
              <a:rPr sz="2000" spc="-5" dirty="0">
                <a:latin typeface="Carlito"/>
                <a:cs typeface="Carlito"/>
              </a:rPr>
              <a:t>en-passant are</a:t>
            </a:r>
            <a:r>
              <a:rPr sz="2000" spc="17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in</a:t>
            </a:r>
            <a:endParaRPr sz="2000" dirty="0">
              <a:latin typeface="Carlito"/>
              <a:cs typeface="Carlito"/>
            </a:endParaRPr>
          </a:p>
          <a:p>
            <a:pPr marL="241300" algn="just">
              <a:lnSpc>
                <a:spcPct val="100000"/>
              </a:lnSpc>
            </a:pPr>
            <a:r>
              <a:rPr sz="2000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game.</a:t>
            </a:r>
            <a:endParaRPr sz="2000" dirty="0">
              <a:latin typeface="Carlito"/>
              <a:cs typeface="Carlito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5" dirty="0">
                <a:latin typeface="Carlito"/>
                <a:cs typeface="Carlito"/>
              </a:rPr>
              <a:t>The replacement piece in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special pawn </a:t>
            </a:r>
            <a:r>
              <a:rPr sz="2000" dirty="0">
                <a:latin typeface="Carlito"/>
                <a:cs typeface="Carlito"/>
              </a:rPr>
              <a:t>rule  </a:t>
            </a:r>
            <a:r>
              <a:rPr sz="2000" spc="-5" dirty="0">
                <a:latin typeface="Carlito"/>
                <a:cs typeface="Carlito"/>
              </a:rPr>
              <a:t>is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dirty="0">
                <a:latin typeface="Carlito"/>
                <a:cs typeface="Carlito"/>
              </a:rPr>
              <a:t>be </a:t>
            </a:r>
            <a:r>
              <a:rPr sz="2000" spc="-5" dirty="0">
                <a:latin typeface="Carlito"/>
                <a:cs typeface="Carlito"/>
              </a:rPr>
              <a:t>placed </a:t>
            </a:r>
            <a:r>
              <a:rPr sz="2000" spc="-10" dirty="0">
                <a:latin typeface="Carlito"/>
                <a:cs typeface="Carlito"/>
              </a:rPr>
              <a:t>on </a:t>
            </a:r>
            <a:r>
              <a:rPr sz="2000" spc="-5" dirty="0">
                <a:latin typeface="Carlito"/>
                <a:cs typeface="Carlito"/>
              </a:rPr>
              <a:t>the same </a:t>
            </a:r>
            <a:r>
              <a:rPr sz="2000" spc="-10" dirty="0">
                <a:latin typeface="Carlito"/>
                <a:cs typeface="Carlito"/>
              </a:rPr>
              <a:t>square </a:t>
            </a:r>
            <a:r>
              <a:rPr sz="2000" spc="-5" dirty="0">
                <a:latin typeface="Carlito"/>
                <a:cs typeface="Carlito"/>
              </a:rPr>
              <a:t>in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last  </a:t>
            </a:r>
            <a:r>
              <a:rPr sz="2000" spc="-15" dirty="0">
                <a:latin typeface="Carlito"/>
                <a:cs typeface="Carlito"/>
              </a:rPr>
              <a:t>row </a:t>
            </a:r>
            <a:r>
              <a:rPr sz="2000" spc="-10" dirty="0">
                <a:latin typeface="Carlito"/>
                <a:cs typeface="Carlito"/>
              </a:rPr>
              <a:t>where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pawn</a:t>
            </a:r>
            <a:r>
              <a:rPr sz="2000" spc="-15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was.</a:t>
            </a:r>
            <a:endParaRPr sz="2000" dirty="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713476" y="2226564"/>
            <a:ext cx="3424554" cy="3152140"/>
            <a:chOff x="5713476" y="2226564"/>
            <a:chExt cx="3424554" cy="3152140"/>
          </a:xfrm>
        </p:grpSpPr>
        <p:sp>
          <p:nvSpPr>
            <p:cNvPr id="5" name="object 5"/>
            <p:cNvSpPr/>
            <p:nvPr/>
          </p:nvSpPr>
          <p:spPr>
            <a:xfrm>
              <a:off x="5713476" y="2226564"/>
              <a:ext cx="3424428" cy="315163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909437" y="2422652"/>
              <a:ext cx="2835274" cy="256209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152401"/>
            <a:ext cx="7924800" cy="605319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044700">
              <a:lnSpc>
                <a:spcPct val="239600"/>
              </a:lnSpc>
              <a:spcBef>
                <a:spcPts val="5"/>
              </a:spcBef>
            </a:pPr>
            <a:r>
              <a:rPr sz="2800" spc="-20" dirty="0">
                <a:latin typeface="Carlito"/>
                <a:cs typeface="Carlito"/>
              </a:rPr>
              <a:t>Coordinator:</a:t>
            </a:r>
            <a:endParaRPr lang="en-US" sz="2800" spc="-20" dirty="0">
              <a:latin typeface="Carlito"/>
              <a:cs typeface="Carlito"/>
            </a:endParaRPr>
          </a:p>
          <a:p>
            <a:pPr marL="12700" marR="2044700">
              <a:lnSpc>
                <a:spcPct val="239600"/>
              </a:lnSpc>
              <a:spcBef>
                <a:spcPts val="5"/>
              </a:spcBef>
            </a:pPr>
            <a:r>
              <a:rPr lang="en-US" sz="2800" spc="-20" dirty="0">
                <a:latin typeface="Carlito"/>
                <a:cs typeface="Carlito"/>
              </a:rPr>
              <a:t>Swapnil :  </a:t>
            </a:r>
          </a:p>
          <a:p>
            <a:pPr marL="12700" marR="2044700">
              <a:lnSpc>
                <a:spcPct val="239600"/>
              </a:lnSpc>
              <a:spcBef>
                <a:spcPts val="5"/>
              </a:spcBef>
            </a:pPr>
            <a:r>
              <a:rPr lang="en-US" sz="2800" spc="-20" dirty="0">
                <a:latin typeface="Carlito"/>
                <a:cs typeface="Carlito"/>
              </a:rPr>
              <a:t> 8126013708</a:t>
            </a:r>
          </a:p>
          <a:p>
            <a:pPr marL="12700" marR="2044700">
              <a:lnSpc>
                <a:spcPct val="239600"/>
              </a:lnSpc>
              <a:spcBef>
                <a:spcPts val="5"/>
              </a:spcBef>
            </a:pPr>
            <a:r>
              <a:rPr lang="en-US" sz="2800" spc="-20" dirty="0">
                <a:latin typeface="Carlito"/>
                <a:cs typeface="Carlito"/>
              </a:rPr>
              <a:t>7017003172</a:t>
            </a:r>
            <a:endParaRPr lang="en-US" sz="2800" dirty="0">
              <a:latin typeface="Carlito"/>
              <a:cs typeface="Carlito"/>
            </a:endParaRPr>
          </a:p>
          <a:p>
            <a:pPr marL="12700" marR="2044700">
              <a:lnSpc>
                <a:spcPct val="239600"/>
              </a:lnSpc>
              <a:spcBef>
                <a:spcPts val="5"/>
              </a:spcBef>
            </a:pPr>
            <a:r>
              <a:rPr lang="en-US" sz="2800" spc="-20" dirty="0">
                <a:latin typeface="Carlito"/>
                <a:cs typeface="Carlito"/>
              </a:rPr>
              <a:t> Aman:</a:t>
            </a:r>
          </a:p>
          <a:p>
            <a:pPr marL="12700" marR="2044700">
              <a:lnSpc>
                <a:spcPct val="239600"/>
              </a:lnSpc>
              <a:spcBef>
                <a:spcPts val="5"/>
              </a:spcBef>
            </a:pPr>
            <a:r>
              <a:rPr lang="en-US" sz="2800" spc="-20" dirty="0">
                <a:latin typeface="Carlito"/>
                <a:cs typeface="Carlito"/>
              </a:rPr>
              <a:t>9971018147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46526" y="143001"/>
            <a:ext cx="2725674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CRICKET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8027" y="1186688"/>
            <a:ext cx="4972685" cy="50063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10" dirty="0">
                <a:latin typeface="Carlito"/>
                <a:cs typeface="Carlito"/>
              </a:rPr>
              <a:t>Each </a:t>
            </a:r>
            <a:r>
              <a:rPr sz="2000" spc="-5" dirty="0">
                <a:latin typeface="Carlito"/>
                <a:cs typeface="Carlito"/>
              </a:rPr>
              <a:t>team has 11 Active </a:t>
            </a:r>
            <a:r>
              <a:rPr sz="2000" spc="-15" dirty="0">
                <a:latin typeface="Carlito"/>
                <a:cs typeface="Carlito"/>
              </a:rPr>
              <a:t>Players </a:t>
            </a:r>
            <a:r>
              <a:rPr sz="2000" dirty="0">
                <a:latin typeface="Carlito"/>
                <a:cs typeface="Carlito"/>
              </a:rPr>
              <a:t>and </a:t>
            </a:r>
            <a:r>
              <a:rPr sz="2000" spc="-10" dirty="0">
                <a:latin typeface="Carlito"/>
                <a:cs typeface="Carlito"/>
              </a:rPr>
              <a:t>max. </a:t>
            </a:r>
            <a:r>
              <a:rPr sz="2000" dirty="0">
                <a:latin typeface="Carlito"/>
                <a:cs typeface="Carlito"/>
              </a:rPr>
              <a:t>4  </a:t>
            </a:r>
            <a:r>
              <a:rPr sz="2000" spc="-10" dirty="0">
                <a:latin typeface="Carlito"/>
                <a:cs typeface="Carlito"/>
              </a:rPr>
              <a:t>Reserve</a:t>
            </a:r>
            <a:r>
              <a:rPr sz="2000" spc="10" dirty="0">
                <a:latin typeface="Carlito"/>
                <a:cs typeface="Carlito"/>
              </a:rPr>
              <a:t> </a:t>
            </a:r>
            <a:r>
              <a:rPr sz="2000" spc="-15" dirty="0">
                <a:latin typeface="Carlito"/>
                <a:cs typeface="Carlito"/>
              </a:rPr>
              <a:t>Players.</a:t>
            </a:r>
            <a:endParaRPr sz="2000" dirty="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994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Carlito"/>
                <a:cs typeface="Carlito"/>
              </a:rPr>
              <a:t>Inning </a:t>
            </a:r>
            <a:r>
              <a:rPr sz="2000" spc="-5" dirty="0">
                <a:latin typeface="Carlito"/>
                <a:cs typeface="Carlito"/>
              </a:rPr>
              <a:t>of </a:t>
            </a:r>
            <a:r>
              <a:rPr sz="2000" dirty="0">
                <a:latin typeface="Carlito"/>
                <a:cs typeface="Carlito"/>
              </a:rPr>
              <a:t>8</a:t>
            </a:r>
            <a:r>
              <a:rPr sz="2000" spc="-45" dirty="0">
                <a:latin typeface="Carlito"/>
                <a:cs typeface="Carlito"/>
              </a:rPr>
              <a:t> </a:t>
            </a:r>
            <a:r>
              <a:rPr sz="2000" spc="-50" dirty="0">
                <a:latin typeface="Carlito"/>
                <a:cs typeface="Carlito"/>
              </a:rPr>
              <a:t>over.</a:t>
            </a:r>
            <a:endParaRPr sz="2000" dirty="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101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Carlito"/>
                <a:cs typeface="Carlito"/>
              </a:rPr>
              <a:t>Single bowler can bowl maximum </a:t>
            </a:r>
            <a:r>
              <a:rPr sz="2000" dirty="0">
                <a:latin typeface="Carlito"/>
                <a:cs typeface="Carlito"/>
              </a:rPr>
              <a:t>2</a:t>
            </a:r>
            <a:r>
              <a:rPr sz="2000" spc="-20" dirty="0">
                <a:latin typeface="Carlito"/>
                <a:cs typeface="Carlito"/>
              </a:rPr>
              <a:t> </a:t>
            </a:r>
            <a:r>
              <a:rPr sz="2000" spc="-50" dirty="0">
                <a:latin typeface="Carlito"/>
                <a:cs typeface="Carlito"/>
              </a:rPr>
              <a:t>over.</a:t>
            </a:r>
            <a:endParaRPr sz="2000" dirty="0">
              <a:latin typeface="Carlito"/>
              <a:cs typeface="Carlito"/>
            </a:endParaRPr>
          </a:p>
          <a:p>
            <a:pPr marL="241300" marR="6985" indent="-228600">
              <a:lnSpc>
                <a:spcPct val="100000"/>
              </a:lnSpc>
              <a:spcBef>
                <a:spcPts val="994"/>
              </a:spcBef>
              <a:buFont typeface="Arial"/>
              <a:buChar char="•"/>
              <a:tabLst>
                <a:tab pos="240665" algn="l"/>
                <a:tab pos="241300" algn="l"/>
                <a:tab pos="957580" algn="l"/>
                <a:tab pos="1499870" algn="l"/>
                <a:tab pos="2059305" algn="l"/>
                <a:tab pos="3306445" algn="l"/>
                <a:tab pos="3698240" algn="l"/>
                <a:tab pos="4217670" algn="l"/>
              </a:tabLst>
            </a:pPr>
            <a:r>
              <a:rPr sz="2000" dirty="0">
                <a:latin typeface="Carlito"/>
                <a:cs typeface="Carlito"/>
              </a:rPr>
              <a:t>Wide	</a:t>
            </a:r>
            <a:r>
              <a:rPr sz="2000" spc="-5" dirty="0">
                <a:latin typeface="Carlito"/>
                <a:cs typeface="Carlito"/>
              </a:rPr>
              <a:t>bal</a:t>
            </a:r>
            <a:r>
              <a:rPr sz="2000" dirty="0">
                <a:latin typeface="Carlito"/>
                <a:cs typeface="Carlito"/>
              </a:rPr>
              <a:t>l	a</a:t>
            </a:r>
            <a:r>
              <a:rPr sz="2000" spc="-10" dirty="0">
                <a:latin typeface="Carlito"/>
                <a:cs typeface="Carlito"/>
              </a:rPr>
              <a:t>n</a:t>
            </a:r>
            <a:r>
              <a:rPr sz="2000" dirty="0">
                <a:latin typeface="Carlito"/>
                <a:cs typeface="Carlito"/>
              </a:rPr>
              <a:t>d	</a:t>
            </a:r>
            <a:r>
              <a:rPr sz="2000" spc="-15" dirty="0">
                <a:latin typeface="Carlito"/>
                <a:cs typeface="Carlito"/>
              </a:rPr>
              <a:t>o</a:t>
            </a:r>
            <a:r>
              <a:rPr sz="2000" spc="-30" dirty="0">
                <a:latin typeface="Carlito"/>
                <a:cs typeface="Carlito"/>
              </a:rPr>
              <a:t>v</a:t>
            </a:r>
            <a:r>
              <a:rPr sz="2000" dirty="0">
                <a:latin typeface="Carlito"/>
                <a:cs typeface="Carlito"/>
              </a:rPr>
              <a:t>erth</a:t>
            </a:r>
            <a:r>
              <a:rPr sz="2000" spc="-40" dirty="0">
                <a:latin typeface="Carlito"/>
                <a:cs typeface="Carlito"/>
              </a:rPr>
              <a:t>r</a:t>
            </a:r>
            <a:r>
              <a:rPr sz="2000" spc="-15" dirty="0">
                <a:latin typeface="Carlito"/>
                <a:cs typeface="Carlito"/>
              </a:rPr>
              <a:t>o</a:t>
            </a:r>
            <a:r>
              <a:rPr sz="2000" dirty="0">
                <a:latin typeface="Carlito"/>
                <a:cs typeface="Carlito"/>
              </a:rPr>
              <a:t>w	as	</a:t>
            </a:r>
            <a:r>
              <a:rPr sz="2000" spc="-5" dirty="0">
                <a:latin typeface="Carlito"/>
                <a:cs typeface="Carlito"/>
              </a:rPr>
              <a:t>pe</a:t>
            </a:r>
            <a:r>
              <a:rPr sz="2000" dirty="0">
                <a:latin typeface="Carlito"/>
                <a:cs typeface="Carlito"/>
              </a:rPr>
              <a:t>r	</a:t>
            </a:r>
            <a:r>
              <a:rPr sz="2000" spc="-5" dirty="0">
                <a:latin typeface="Carlito"/>
                <a:cs typeface="Carlito"/>
              </a:rPr>
              <a:t>normal  </a:t>
            </a:r>
            <a:r>
              <a:rPr sz="2000" spc="-10" dirty="0">
                <a:latin typeface="Carlito"/>
                <a:cs typeface="Carlito"/>
              </a:rPr>
              <a:t>cricket</a:t>
            </a:r>
            <a:r>
              <a:rPr sz="200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rules.</a:t>
            </a:r>
            <a:endParaRPr sz="2000" dirty="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tabLst>
                <a:tab pos="240665" algn="l"/>
                <a:tab pos="241300" algn="l"/>
                <a:tab pos="1207135" algn="l"/>
                <a:tab pos="2576195" algn="l"/>
                <a:tab pos="3091180" algn="l"/>
                <a:tab pos="3813810" algn="l"/>
                <a:tab pos="4268470" algn="l"/>
                <a:tab pos="4829175" algn="l"/>
              </a:tabLst>
            </a:pPr>
            <a:r>
              <a:rPr sz="2000" spc="-5" dirty="0">
                <a:latin typeface="Carlito"/>
                <a:cs typeface="Carlito"/>
              </a:rPr>
              <a:t>Fie</a:t>
            </a:r>
            <a:r>
              <a:rPr sz="2000" spc="-15" dirty="0">
                <a:latin typeface="Carlito"/>
                <a:cs typeface="Carlito"/>
              </a:rPr>
              <a:t>l</a:t>
            </a:r>
            <a:r>
              <a:rPr sz="2000" spc="10" dirty="0">
                <a:latin typeface="Carlito"/>
                <a:cs typeface="Carlito"/>
              </a:rPr>
              <a:t>d</a:t>
            </a:r>
            <a:r>
              <a:rPr sz="2000" dirty="0">
                <a:latin typeface="Carlito"/>
                <a:cs typeface="Carlito"/>
              </a:rPr>
              <a:t>ing	</a:t>
            </a:r>
            <a:r>
              <a:rPr sz="2000" spc="-35" dirty="0">
                <a:latin typeface="Carlito"/>
                <a:cs typeface="Carlito"/>
              </a:rPr>
              <a:t>R</a:t>
            </a:r>
            <a:r>
              <a:rPr sz="2000" dirty="0">
                <a:latin typeface="Carlito"/>
                <a:cs typeface="Carlito"/>
              </a:rPr>
              <a:t>e</a:t>
            </a:r>
            <a:r>
              <a:rPr sz="2000" spc="-35" dirty="0">
                <a:latin typeface="Carlito"/>
                <a:cs typeface="Carlito"/>
              </a:rPr>
              <a:t>s</a:t>
            </a:r>
            <a:r>
              <a:rPr sz="2000" dirty="0">
                <a:latin typeface="Carlito"/>
                <a:cs typeface="Carlito"/>
              </a:rPr>
              <a:t>trictions	</a:t>
            </a:r>
            <a:r>
              <a:rPr sz="2000" spc="-10" dirty="0">
                <a:latin typeface="Carlito"/>
                <a:cs typeface="Carlito"/>
              </a:rPr>
              <a:t>w</a:t>
            </a:r>
            <a:r>
              <a:rPr sz="2000" dirty="0">
                <a:latin typeface="Carlito"/>
                <a:cs typeface="Carlito"/>
              </a:rPr>
              <a:t>i</a:t>
            </a:r>
            <a:r>
              <a:rPr sz="2000" spc="-10" dirty="0">
                <a:latin typeface="Carlito"/>
                <a:cs typeface="Carlito"/>
              </a:rPr>
              <a:t>l</a:t>
            </a:r>
            <a:r>
              <a:rPr sz="2000" dirty="0">
                <a:latin typeface="Carlito"/>
                <a:cs typeface="Carlito"/>
              </a:rPr>
              <a:t>l	apply	</a:t>
            </a:r>
            <a:r>
              <a:rPr sz="2000" spc="-50" dirty="0">
                <a:latin typeface="Carlito"/>
                <a:cs typeface="Carlito"/>
              </a:rPr>
              <a:t>f</a:t>
            </a:r>
            <a:r>
              <a:rPr sz="2000" spc="-5" dirty="0">
                <a:latin typeface="Carlito"/>
                <a:cs typeface="Carlito"/>
              </a:rPr>
              <a:t>o</a:t>
            </a:r>
            <a:r>
              <a:rPr sz="2000" dirty="0">
                <a:latin typeface="Carlito"/>
                <a:cs typeface="Carlito"/>
              </a:rPr>
              <a:t>r	</a:t>
            </a:r>
            <a:r>
              <a:rPr sz="2000" spc="-5" dirty="0">
                <a:latin typeface="Carlito"/>
                <a:cs typeface="Carlito"/>
              </a:rPr>
              <a:t>fi</a:t>
            </a:r>
            <a:r>
              <a:rPr sz="2000" spc="-50" dirty="0">
                <a:latin typeface="Carlito"/>
                <a:cs typeface="Carlito"/>
              </a:rPr>
              <a:t>r</a:t>
            </a:r>
            <a:r>
              <a:rPr sz="2000" spc="-30" dirty="0">
                <a:latin typeface="Carlito"/>
                <a:cs typeface="Carlito"/>
              </a:rPr>
              <a:t>s</a:t>
            </a:r>
            <a:r>
              <a:rPr sz="2000" dirty="0">
                <a:latin typeface="Carlito"/>
                <a:cs typeface="Carlito"/>
              </a:rPr>
              <a:t>t	2</a:t>
            </a:r>
          </a:p>
          <a:p>
            <a:pPr marL="241300">
              <a:lnSpc>
                <a:spcPct val="100000"/>
              </a:lnSpc>
            </a:pPr>
            <a:r>
              <a:rPr sz="2000" spc="-15" dirty="0">
                <a:latin typeface="Carlito"/>
                <a:cs typeface="Carlito"/>
              </a:rPr>
              <a:t>overs.</a:t>
            </a:r>
            <a:endParaRPr sz="2000" dirty="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100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10" dirty="0">
                <a:latin typeface="Carlito"/>
                <a:cs typeface="Carlito"/>
              </a:rPr>
              <a:t>LBW </a:t>
            </a:r>
            <a:r>
              <a:rPr sz="2000" spc="-5" dirty="0">
                <a:latin typeface="Carlito"/>
                <a:cs typeface="Carlito"/>
              </a:rPr>
              <a:t>is </a:t>
            </a:r>
            <a:r>
              <a:rPr sz="2000" dirty="0">
                <a:latin typeface="Carlito"/>
                <a:cs typeface="Carlito"/>
              </a:rPr>
              <a:t>applicable and FREE </a:t>
            </a:r>
            <a:r>
              <a:rPr sz="2000" spc="-5" dirty="0">
                <a:latin typeface="Carlito"/>
                <a:cs typeface="Carlito"/>
              </a:rPr>
              <a:t>HIT on </a:t>
            </a:r>
            <a:r>
              <a:rPr sz="2000" dirty="0">
                <a:latin typeface="Carlito"/>
                <a:cs typeface="Carlito"/>
              </a:rPr>
              <a:t>NO</a:t>
            </a:r>
            <a:r>
              <a:rPr sz="2000" spc="-6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BALL.</a:t>
            </a:r>
            <a:endParaRPr sz="2000" dirty="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994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Carlito"/>
                <a:cs typeface="Carlito"/>
              </a:rPr>
              <a:t>In case of tie, super </a:t>
            </a:r>
            <a:r>
              <a:rPr sz="2000" spc="-10" dirty="0">
                <a:latin typeface="Carlito"/>
                <a:cs typeface="Carlito"/>
              </a:rPr>
              <a:t>over </a:t>
            </a:r>
            <a:r>
              <a:rPr sz="2000" spc="-5" dirty="0">
                <a:latin typeface="Carlito"/>
                <a:cs typeface="Carlito"/>
              </a:rPr>
              <a:t>is</a:t>
            </a:r>
            <a:r>
              <a:rPr sz="2000" spc="2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applicable.</a:t>
            </a:r>
          </a:p>
          <a:p>
            <a:pPr marL="241300" indent="-2286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10" dirty="0">
                <a:latin typeface="Carlito"/>
                <a:cs typeface="Carlito"/>
              </a:rPr>
              <a:t>Each game </a:t>
            </a:r>
            <a:r>
              <a:rPr sz="2000" spc="-5" dirty="0">
                <a:latin typeface="Carlito"/>
                <a:cs typeface="Carlito"/>
              </a:rPr>
              <a:t>will </a:t>
            </a:r>
            <a:r>
              <a:rPr sz="2000" dirty="0">
                <a:latin typeface="Carlito"/>
                <a:cs typeface="Carlito"/>
              </a:rPr>
              <a:t>be a </a:t>
            </a:r>
            <a:r>
              <a:rPr sz="2000" spc="-15" dirty="0">
                <a:latin typeface="Carlito"/>
                <a:cs typeface="Carlito"/>
              </a:rPr>
              <a:t>Knockout</a:t>
            </a:r>
            <a:r>
              <a:rPr sz="2000" spc="-10" dirty="0">
                <a:latin typeface="Carlito"/>
                <a:cs typeface="Carlito"/>
              </a:rPr>
              <a:t> game.</a:t>
            </a:r>
            <a:endParaRPr sz="2000" dirty="0">
              <a:latin typeface="Carlito"/>
              <a:cs typeface="Carlito"/>
            </a:endParaRPr>
          </a:p>
          <a:p>
            <a:pPr marL="241300" marR="6350" indent="-228600">
              <a:lnSpc>
                <a:spcPct val="100000"/>
              </a:lnSpc>
              <a:spcBef>
                <a:spcPts val="101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Carlito"/>
                <a:cs typeface="Carlito"/>
              </a:rPr>
              <a:t>Matches </a:t>
            </a:r>
            <a:r>
              <a:rPr sz="2000" dirty="0">
                <a:latin typeface="Carlito"/>
                <a:cs typeface="Carlito"/>
              </a:rPr>
              <a:t>will be </a:t>
            </a:r>
            <a:r>
              <a:rPr sz="2000" spc="-15" dirty="0">
                <a:latin typeface="Carlito"/>
                <a:cs typeface="Carlito"/>
              </a:rPr>
              <a:t>played </a:t>
            </a:r>
            <a:r>
              <a:rPr sz="2000" spc="-5" dirty="0">
                <a:latin typeface="Carlito"/>
                <a:cs typeface="Carlito"/>
              </a:rPr>
              <a:t>with </a:t>
            </a:r>
            <a:r>
              <a:rPr sz="2000" dirty="0">
                <a:latin typeface="Carlito"/>
                <a:cs typeface="Carlito"/>
              </a:rPr>
              <a:t>4 </a:t>
            </a:r>
            <a:r>
              <a:rPr sz="2000" spc="-5" dirty="0">
                <a:latin typeface="Carlito"/>
                <a:cs typeface="Carlito"/>
              </a:rPr>
              <a:t>piece leather  ball.</a:t>
            </a:r>
            <a:endParaRPr sz="2000" dirty="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713476" y="2229611"/>
            <a:ext cx="3424554" cy="3148965"/>
            <a:chOff x="5713476" y="2229611"/>
            <a:chExt cx="3424554" cy="3148965"/>
          </a:xfrm>
        </p:grpSpPr>
        <p:sp>
          <p:nvSpPr>
            <p:cNvPr id="5" name="object 5"/>
            <p:cNvSpPr/>
            <p:nvPr/>
          </p:nvSpPr>
          <p:spPr>
            <a:xfrm>
              <a:off x="5713476" y="2229611"/>
              <a:ext cx="3424428" cy="314858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909437" y="2425318"/>
              <a:ext cx="2835274" cy="255943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24022" y="143001"/>
            <a:ext cx="3329178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FOOTBA</a:t>
            </a:r>
            <a:r>
              <a:rPr spc="-15" dirty="0"/>
              <a:t>L</a:t>
            </a:r>
            <a:r>
              <a:rPr dirty="0"/>
              <a:t>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8027" y="1743582"/>
            <a:ext cx="5095240" cy="40151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10" dirty="0">
                <a:latin typeface="Carlito"/>
                <a:cs typeface="Carlito"/>
              </a:rPr>
              <a:t>Each </a:t>
            </a:r>
            <a:r>
              <a:rPr sz="2000" spc="-5" dirty="0">
                <a:latin typeface="Carlito"/>
                <a:cs typeface="Carlito"/>
              </a:rPr>
              <a:t>team has </a:t>
            </a:r>
            <a:r>
              <a:rPr lang="en-US" sz="2000" dirty="0">
                <a:latin typeface="Carlito"/>
                <a:cs typeface="Carlito"/>
              </a:rPr>
              <a:t>7</a:t>
            </a:r>
            <a:r>
              <a:rPr sz="200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Active </a:t>
            </a:r>
            <a:r>
              <a:rPr sz="2000" spc="-15" dirty="0">
                <a:latin typeface="Carlito"/>
                <a:cs typeface="Carlito"/>
              </a:rPr>
              <a:t>Players </a:t>
            </a:r>
            <a:r>
              <a:rPr sz="2000" dirty="0">
                <a:latin typeface="Carlito"/>
                <a:cs typeface="Carlito"/>
              </a:rPr>
              <a:t>and </a:t>
            </a:r>
            <a:r>
              <a:rPr sz="2000" spc="-10" dirty="0">
                <a:latin typeface="Carlito"/>
                <a:cs typeface="Carlito"/>
              </a:rPr>
              <a:t>max. </a:t>
            </a:r>
            <a:r>
              <a:rPr sz="2000" dirty="0">
                <a:latin typeface="Carlito"/>
                <a:cs typeface="Carlito"/>
              </a:rPr>
              <a:t>3  </a:t>
            </a:r>
            <a:r>
              <a:rPr sz="2000" spc="-5" dirty="0">
                <a:latin typeface="Carlito"/>
                <a:cs typeface="Carlito"/>
              </a:rPr>
              <a:t>Substitutes.</a:t>
            </a:r>
            <a:endParaRPr sz="2000" dirty="0">
              <a:latin typeface="Carlito"/>
              <a:cs typeface="Carlito"/>
            </a:endParaRPr>
          </a:p>
          <a:p>
            <a:pPr marL="241300" marR="5080" indent="-228600">
              <a:lnSpc>
                <a:spcPct val="100000"/>
              </a:lnSpc>
              <a:spcBef>
                <a:spcPts val="994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10" dirty="0">
                <a:latin typeface="Carlito"/>
                <a:cs typeface="Carlito"/>
              </a:rPr>
              <a:t>Each match </a:t>
            </a:r>
            <a:r>
              <a:rPr sz="2000" spc="-5" dirty="0">
                <a:latin typeface="Carlito"/>
                <a:cs typeface="Carlito"/>
              </a:rPr>
              <a:t>will </a:t>
            </a:r>
            <a:r>
              <a:rPr sz="2000" spc="-10" dirty="0">
                <a:latin typeface="Carlito"/>
                <a:cs typeface="Carlito"/>
              </a:rPr>
              <a:t>comprise </a:t>
            </a:r>
            <a:r>
              <a:rPr sz="2000" spc="-5" dirty="0">
                <a:latin typeface="Carlito"/>
                <a:cs typeface="Carlito"/>
              </a:rPr>
              <a:t>of </a:t>
            </a:r>
            <a:r>
              <a:rPr sz="2000" dirty="0">
                <a:latin typeface="Carlito"/>
                <a:cs typeface="Carlito"/>
              </a:rPr>
              <a:t>2 </a:t>
            </a:r>
            <a:r>
              <a:rPr sz="2000" spc="-10" dirty="0">
                <a:latin typeface="Carlito"/>
                <a:cs typeface="Carlito"/>
              </a:rPr>
              <a:t>halves </a:t>
            </a:r>
            <a:r>
              <a:rPr sz="2000" spc="-5" dirty="0">
                <a:latin typeface="Carlito"/>
                <a:cs typeface="Carlito"/>
              </a:rPr>
              <a:t>of </a:t>
            </a:r>
            <a:r>
              <a:rPr sz="2000" dirty="0">
                <a:latin typeface="Carlito"/>
                <a:cs typeface="Carlito"/>
              </a:rPr>
              <a:t>15  </a:t>
            </a:r>
            <a:r>
              <a:rPr sz="2000" spc="-5" dirty="0">
                <a:latin typeface="Carlito"/>
                <a:cs typeface="Carlito"/>
              </a:rPr>
              <a:t>minutes</a:t>
            </a:r>
            <a:r>
              <a:rPr sz="2000" spc="1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each.</a:t>
            </a:r>
          </a:p>
          <a:p>
            <a:pPr marL="241300" indent="-228600">
              <a:lnSpc>
                <a:spcPct val="100000"/>
              </a:lnSpc>
              <a:spcBef>
                <a:spcPts val="101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10" dirty="0">
                <a:latin typeface="Carlito"/>
                <a:cs typeface="Carlito"/>
              </a:rPr>
              <a:t>Rolling </a:t>
            </a:r>
            <a:r>
              <a:rPr sz="2000" spc="-5" dirty="0">
                <a:latin typeface="Carlito"/>
                <a:cs typeface="Carlito"/>
              </a:rPr>
              <a:t>Substitutes </a:t>
            </a:r>
            <a:r>
              <a:rPr sz="2000" spc="-10" dirty="0">
                <a:latin typeface="Carlito"/>
                <a:cs typeface="Carlito"/>
              </a:rPr>
              <a:t>are</a:t>
            </a:r>
            <a:r>
              <a:rPr sz="2000" spc="1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allowed.</a:t>
            </a:r>
            <a:endParaRPr sz="2000" dirty="0">
              <a:latin typeface="Carlito"/>
              <a:cs typeface="Carlito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5" dirty="0">
                <a:latin typeface="Carlito"/>
                <a:cs typeface="Carlito"/>
              </a:rPr>
              <a:t>If </a:t>
            </a:r>
            <a:r>
              <a:rPr sz="2000" spc="-15" dirty="0">
                <a:latin typeface="Carlito"/>
                <a:cs typeface="Carlito"/>
              </a:rPr>
              <a:t>any player </a:t>
            </a:r>
            <a:r>
              <a:rPr sz="2000" spc="-10" dirty="0">
                <a:latin typeface="Carlito"/>
                <a:cs typeface="Carlito"/>
              </a:rPr>
              <a:t>who receives </a:t>
            </a:r>
            <a:r>
              <a:rPr sz="2000" dirty="0">
                <a:latin typeface="Carlito"/>
                <a:cs typeface="Carlito"/>
              </a:rPr>
              <a:t>2 </a:t>
            </a:r>
            <a:r>
              <a:rPr sz="2000" spc="-10" dirty="0">
                <a:latin typeface="Carlito"/>
                <a:cs typeface="Carlito"/>
              </a:rPr>
              <a:t>yellow </a:t>
            </a:r>
            <a:r>
              <a:rPr sz="2000" spc="-5" dirty="0">
                <a:latin typeface="Carlito"/>
                <a:cs typeface="Carlito"/>
              </a:rPr>
              <a:t>or </a:t>
            </a:r>
            <a:r>
              <a:rPr sz="2000" spc="-10" dirty="0">
                <a:latin typeface="Carlito"/>
                <a:cs typeface="Carlito"/>
              </a:rPr>
              <a:t>red card  </a:t>
            </a:r>
            <a:r>
              <a:rPr sz="2000" spc="-5" dirty="0">
                <a:latin typeface="Carlito"/>
                <a:cs typeface="Carlito"/>
              </a:rPr>
              <a:t>during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tournament </a:t>
            </a:r>
            <a:r>
              <a:rPr sz="2000" dirty="0">
                <a:latin typeface="Carlito"/>
                <a:cs typeface="Carlito"/>
              </a:rPr>
              <a:t>will </a:t>
            </a:r>
            <a:r>
              <a:rPr sz="2000" spc="-5" dirty="0">
                <a:latin typeface="Carlito"/>
                <a:cs typeface="Carlito"/>
              </a:rPr>
              <a:t>automatically </a:t>
            </a:r>
            <a:r>
              <a:rPr sz="2000" dirty="0">
                <a:latin typeface="Carlito"/>
                <a:cs typeface="Carlito"/>
              </a:rPr>
              <a:t>miss  </a:t>
            </a:r>
            <a:r>
              <a:rPr sz="2000" spc="-5" dirty="0">
                <a:latin typeface="Carlito"/>
                <a:cs typeface="Carlito"/>
              </a:rPr>
              <a:t>his teams </a:t>
            </a:r>
            <a:r>
              <a:rPr sz="2000" spc="-10" dirty="0">
                <a:latin typeface="Carlito"/>
                <a:cs typeface="Carlito"/>
              </a:rPr>
              <a:t>next</a:t>
            </a:r>
            <a:r>
              <a:rPr sz="2000" spc="25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game.</a:t>
            </a:r>
            <a:endParaRPr sz="2000" dirty="0">
              <a:latin typeface="Carlito"/>
              <a:cs typeface="Carlito"/>
            </a:endParaRPr>
          </a:p>
          <a:p>
            <a:pPr marL="241300" indent="-228600" algn="just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10" dirty="0">
                <a:latin typeface="Carlito"/>
                <a:cs typeface="Carlito"/>
              </a:rPr>
              <a:t>Each game </a:t>
            </a:r>
            <a:r>
              <a:rPr sz="2000" spc="-5" dirty="0">
                <a:latin typeface="Carlito"/>
                <a:cs typeface="Carlito"/>
              </a:rPr>
              <a:t>will </a:t>
            </a:r>
            <a:r>
              <a:rPr sz="2000" dirty="0">
                <a:latin typeface="Carlito"/>
                <a:cs typeface="Carlito"/>
              </a:rPr>
              <a:t>be a </a:t>
            </a:r>
            <a:r>
              <a:rPr sz="2000" spc="-15" dirty="0">
                <a:latin typeface="Carlito"/>
                <a:cs typeface="Carlito"/>
              </a:rPr>
              <a:t>Knockout</a:t>
            </a:r>
            <a:r>
              <a:rPr sz="2000" spc="-10" dirty="0">
                <a:latin typeface="Carlito"/>
                <a:cs typeface="Carlito"/>
              </a:rPr>
              <a:t> game.</a:t>
            </a:r>
            <a:endParaRPr sz="2000" dirty="0">
              <a:latin typeface="Carlito"/>
              <a:cs typeface="Carlito"/>
            </a:endParaRPr>
          </a:p>
          <a:p>
            <a:pPr marL="241300" marR="7620" indent="-228600" algn="just">
              <a:lnSpc>
                <a:spcPct val="100000"/>
              </a:lnSpc>
              <a:spcBef>
                <a:spcPts val="1005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5" dirty="0">
                <a:latin typeface="Carlito"/>
                <a:cs typeface="Carlito"/>
              </a:rPr>
              <a:t>If there is </a:t>
            </a:r>
            <a:r>
              <a:rPr sz="2000" dirty="0">
                <a:latin typeface="Carlito"/>
                <a:cs typeface="Carlito"/>
              </a:rPr>
              <a:t>a tie, than </a:t>
            </a:r>
            <a:r>
              <a:rPr sz="2000" spc="-5" dirty="0">
                <a:latin typeface="Carlito"/>
                <a:cs typeface="Carlito"/>
              </a:rPr>
              <a:t>there will </a:t>
            </a:r>
            <a:r>
              <a:rPr sz="2000" dirty="0">
                <a:latin typeface="Carlito"/>
                <a:cs typeface="Carlito"/>
              </a:rPr>
              <a:t>be a penalty  </a:t>
            </a:r>
            <a:r>
              <a:rPr sz="2000" spc="-5" dirty="0">
                <a:latin typeface="Carlito"/>
                <a:cs typeface="Carlito"/>
              </a:rPr>
              <a:t>shootout of </a:t>
            </a:r>
            <a:r>
              <a:rPr lang="en-US" sz="2000" dirty="0">
                <a:latin typeface="Carlito"/>
                <a:cs typeface="Carlito"/>
              </a:rPr>
              <a:t>3 </a:t>
            </a:r>
            <a:r>
              <a:rPr sz="2000" spc="-5" dirty="0">
                <a:latin typeface="Carlito"/>
                <a:cs typeface="Carlito"/>
              </a:rPr>
              <a:t>shots </a:t>
            </a:r>
            <a:r>
              <a:rPr sz="2000" dirty="0">
                <a:latin typeface="Carlito"/>
                <a:cs typeface="Carlito"/>
              </a:rPr>
              <a:t>each</a:t>
            </a:r>
            <a:r>
              <a:rPr sz="2000" spc="-25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team.</a:t>
            </a:r>
            <a:endParaRPr sz="2000" dirty="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713476" y="2229611"/>
            <a:ext cx="3424554" cy="3148965"/>
            <a:chOff x="5713476" y="2229611"/>
            <a:chExt cx="3424554" cy="3148965"/>
          </a:xfrm>
        </p:grpSpPr>
        <p:sp>
          <p:nvSpPr>
            <p:cNvPr id="5" name="object 5"/>
            <p:cNvSpPr/>
            <p:nvPr/>
          </p:nvSpPr>
          <p:spPr>
            <a:xfrm>
              <a:off x="5713476" y="2229611"/>
              <a:ext cx="3424428" cy="314858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909437" y="2425318"/>
              <a:ext cx="2835274" cy="255943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49700" y="143001"/>
            <a:ext cx="3908299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VOLLEYBALL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8027" y="1074267"/>
            <a:ext cx="5205730" cy="530860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241300" indent="-228600" algn="just">
              <a:lnSpc>
                <a:spcPct val="100000"/>
              </a:lnSpc>
              <a:spcBef>
                <a:spcPts val="1095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45" dirty="0">
                <a:latin typeface="Carlito"/>
                <a:cs typeface="Carlito"/>
              </a:rPr>
              <a:t>Team </a:t>
            </a:r>
            <a:r>
              <a:rPr sz="2000" spc="-5" dirty="0">
                <a:latin typeface="Carlito"/>
                <a:cs typeface="Carlito"/>
              </a:rPr>
              <a:t>of </a:t>
            </a:r>
            <a:r>
              <a:rPr sz="2000" dirty="0">
                <a:latin typeface="Carlito"/>
                <a:cs typeface="Carlito"/>
              </a:rPr>
              <a:t>6 </a:t>
            </a:r>
            <a:r>
              <a:rPr sz="2000" spc="-15" dirty="0">
                <a:latin typeface="Carlito"/>
                <a:cs typeface="Carlito"/>
              </a:rPr>
              <a:t>players, </a:t>
            </a:r>
            <a:r>
              <a:rPr sz="2000" dirty="0">
                <a:latin typeface="Carlito"/>
                <a:cs typeface="Carlito"/>
              </a:rPr>
              <a:t>3 </a:t>
            </a:r>
            <a:r>
              <a:rPr sz="2000" spc="-15" dirty="0">
                <a:latin typeface="Carlito"/>
                <a:cs typeface="Carlito"/>
              </a:rPr>
              <a:t>front </a:t>
            </a:r>
            <a:r>
              <a:rPr sz="2000" spc="-60" dirty="0">
                <a:latin typeface="Carlito"/>
                <a:cs typeface="Carlito"/>
              </a:rPr>
              <a:t>row, </a:t>
            </a:r>
            <a:r>
              <a:rPr sz="2000" dirty="0">
                <a:latin typeface="Carlito"/>
                <a:cs typeface="Carlito"/>
              </a:rPr>
              <a:t>3 back</a:t>
            </a:r>
            <a:r>
              <a:rPr sz="2000" spc="95" dirty="0">
                <a:latin typeface="Carlito"/>
                <a:cs typeface="Carlito"/>
              </a:rPr>
              <a:t> </a:t>
            </a:r>
            <a:r>
              <a:rPr sz="2000" spc="-20" dirty="0">
                <a:latin typeface="Carlito"/>
                <a:cs typeface="Carlito"/>
              </a:rPr>
              <a:t>row</a:t>
            </a:r>
            <a:endParaRPr sz="2000">
              <a:latin typeface="Carlito"/>
              <a:cs typeface="Carlito"/>
            </a:endParaRPr>
          </a:p>
          <a:p>
            <a:pPr marL="241300" indent="-228600" algn="just">
              <a:lnSpc>
                <a:spcPct val="1000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5" dirty="0">
                <a:latin typeface="Carlito"/>
                <a:cs typeface="Carlito"/>
              </a:rPr>
              <a:t>Maximum of three hits per</a:t>
            </a:r>
            <a:r>
              <a:rPr sz="2000" spc="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side</a:t>
            </a:r>
            <a:endParaRPr sz="2000">
              <a:latin typeface="Carlito"/>
              <a:cs typeface="Carlito"/>
            </a:endParaRPr>
          </a:p>
          <a:p>
            <a:pPr marL="241300" marR="6985" indent="-228600" algn="just">
              <a:lnSpc>
                <a:spcPct val="100000"/>
              </a:lnSpc>
              <a:spcBef>
                <a:spcPts val="1010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10" dirty="0">
                <a:latin typeface="Carlito"/>
                <a:cs typeface="Carlito"/>
              </a:rPr>
              <a:t>Player </a:t>
            </a:r>
            <a:r>
              <a:rPr sz="2000" spc="-15" dirty="0">
                <a:latin typeface="Carlito"/>
                <a:cs typeface="Carlito"/>
              </a:rPr>
              <a:t>may </a:t>
            </a:r>
            <a:r>
              <a:rPr sz="2000" spc="-5" dirty="0">
                <a:latin typeface="Carlito"/>
                <a:cs typeface="Carlito"/>
              </a:rPr>
              <a:t>not hit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ball twice in succession  </a:t>
            </a:r>
            <a:r>
              <a:rPr sz="2000" dirty="0">
                <a:latin typeface="Carlito"/>
                <a:cs typeface="Carlito"/>
              </a:rPr>
              <a:t>(A </a:t>
            </a:r>
            <a:r>
              <a:rPr sz="2000" spc="-5" dirty="0">
                <a:latin typeface="Carlito"/>
                <a:cs typeface="Carlito"/>
              </a:rPr>
              <a:t>block is not </a:t>
            </a:r>
            <a:r>
              <a:rPr sz="2000" spc="-10" dirty="0">
                <a:latin typeface="Carlito"/>
                <a:cs typeface="Carlito"/>
              </a:rPr>
              <a:t>considered </a:t>
            </a:r>
            <a:r>
              <a:rPr sz="2000" dirty="0">
                <a:latin typeface="Carlito"/>
                <a:cs typeface="Carlito"/>
              </a:rPr>
              <a:t>a</a:t>
            </a:r>
            <a:r>
              <a:rPr sz="2000" spc="1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hit)</a:t>
            </a:r>
            <a:endParaRPr sz="2000">
              <a:latin typeface="Carlito"/>
              <a:cs typeface="Carlito"/>
            </a:endParaRPr>
          </a:p>
          <a:p>
            <a:pPr marL="241300" indent="-228600" algn="just">
              <a:lnSpc>
                <a:spcPct val="1000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Carlito"/>
                <a:cs typeface="Carlito"/>
              </a:rPr>
              <a:t>Ball </a:t>
            </a:r>
            <a:r>
              <a:rPr sz="2000" spc="-15" dirty="0">
                <a:latin typeface="Carlito"/>
                <a:cs typeface="Carlito"/>
              </a:rPr>
              <a:t>may </a:t>
            </a:r>
            <a:r>
              <a:rPr sz="2000" dirty="0">
                <a:latin typeface="Carlito"/>
                <a:cs typeface="Carlito"/>
              </a:rPr>
              <a:t>be </a:t>
            </a:r>
            <a:r>
              <a:rPr sz="2000" spc="-10" dirty="0">
                <a:latin typeface="Carlito"/>
                <a:cs typeface="Carlito"/>
              </a:rPr>
              <a:t>played off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net </a:t>
            </a:r>
            <a:r>
              <a:rPr sz="2000" spc="-5" dirty="0">
                <a:latin typeface="Carlito"/>
                <a:cs typeface="Carlito"/>
              </a:rPr>
              <a:t>during </a:t>
            </a:r>
            <a:r>
              <a:rPr sz="2000" dirty="0">
                <a:latin typeface="Carlito"/>
                <a:cs typeface="Carlito"/>
              </a:rPr>
              <a:t>a</a:t>
            </a:r>
            <a:r>
              <a:rPr sz="2000" spc="270" dirty="0">
                <a:latin typeface="Carlito"/>
                <a:cs typeface="Carlito"/>
              </a:rPr>
              <a:t> </a:t>
            </a:r>
            <a:r>
              <a:rPr sz="2000" spc="-15" dirty="0">
                <a:latin typeface="Carlito"/>
                <a:cs typeface="Carlito"/>
              </a:rPr>
              <a:t>volley</a:t>
            </a:r>
            <a:endParaRPr sz="2000">
              <a:latin typeface="Carlito"/>
              <a:cs typeface="Carlito"/>
            </a:endParaRPr>
          </a:p>
          <a:p>
            <a:pPr marL="241300" algn="just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Carlito"/>
                <a:cs typeface="Carlito"/>
              </a:rPr>
              <a:t>and on a</a:t>
            </a:r>
            <a:r>
              <a:rPr sz="2000" spc="-3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serve</a:t>
            </a:r>
            <a:endParaRPr sz="2000">
              <a:latin typeface="Carlito"/>
              <a:cs typeface="Carlito"/>
            </a:endParaRPr>
          </a:p>
          <a:p>
            <a:pPr marL="241300" indent="-228600" algn="just">
              <a:lnSpc>
                <a:spcPct val="1000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Carlito"/>
                <a:cs typeface="Carlito"/>
              </a:rPr>
              <a:t>A </a:t>
            </a:r>
            <a:r>
              <a:rPr sz="2000" spc="-5" dirty="0">
                <a:latin typeface="Carlito"/>
                <a:cs typeface="Carlito"/>
              </a:rPr>
              <a:t>ball hitting </a:t>
            </a:r>
            <a:r>
              <a:rPr sz="2000" dirty="0">
                <a:latin typeface="Carlito"/>
                <a:cs typeface="Carlito"/>
              </a:rPr>
              <a:t>boundary </a:t>
            </a:r>
            <a:r>
              <a:rPr sz="2000" spc="-5" dirty="0">
                <a:latin typeface="Carlito"/>
                <a:cs typeface="Carlito"/>
              </a:rPr>
              <a:t>line is in</a:t>
            </a:r>
            <a:endParaRPr sz="2000">
              <a:latin typeface="Carlito"/>
              <a:cs typeface="Carlito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1005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Carlito"/>
                <a:cs typeface="Carlito"/>
              </a:rPr>
              <a:t>A </a:t>
            </a:r>
            <a:r>
              <a:rPr sz="2000" spc="-5" dirty="0">
                <a:latin typeface="Carlito"/>
                <a:cs typeface="Carlito"/>
              </a:rPr>
              <a:t>ball is out if it hits </a:t>
            </a:r>
            <a:r>
              <a:rPr sz="2000" dirty="0">
                <a:latin typeface="Carlito"/>
                <a:cs typeface="Carlito"/>
              </a:rPr>
              <a:t>an </a:t>
            </a:r>
            <a:r>
              <a:rPr sz="2000" spc="-5" dirty="0">
                <a:latin typeface="Carlito"/>
                <a:cs typeface="Carlito"/>
              </a:rPr>
              <a:t>antennae,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floor  </a:t>
            </a:r>
            <a:r>
              <a:rPr sz="2000" spc="-10" dirty="0">
                <a:latin typeface="Carlito"/>
                <a:cs typeface="Carlito"/>
              </a:rPr>
              <a:t>completely </a:t>
            </a:r>
            <a:r>
              <a:rPr sz="2000" spc="-5" dirty="0">
                <a:latin typeface="Carlito"/>
                <a:cs typeface="Carlito"/>
              </a:rPr>
              <a:t>outside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court, </a:t>
            </a:r>
            <a:r>
              <a:rPr sz="2000" spc="-20" dirty="0">
                <a:latin typeface="Carlito"/>
                <a:cs typeface="Carlito"/>
              </a:rPr>
              <a:t>any </a:t>
            </a:r>
            <a:r>
              <a:rPr sz="2000" spc="-5" dirty="0">
                <a:latin typeface="Carlito"/>
                <a:cs typeface="Carlito"/>
              </a:rPr>
              <a:t>of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net or  cables outside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antennae,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20" dirty="0">
                <a:latin typeface="Carlito"/>
                <a:cs typeface="Carlito"/>
              </a:rPr>
              <a:t>referee </a:t>
            </a:r>
            <a:r>
              <a:rPr sz="2000" spc="-10" dirty="0">
                <a:latin typeface="Carlito"/>
                <a:cs typeface="Carlito"/>
              </a:rPr>
              <a:t>stand  </a:t>
            </a:r>
            <a:r>
              <a:rPr sz="2000" spc="-5" dirty="0">
                <a:latin typeface="Carlito"/>
                <a:cs typeface="Carlito"/>
              </a:rPr>
              <a:t>or pole, </a:t>
            </a:r>
            <a:r>
              <a:rPr sz="2000" dirty="0">
                <a:latin typeface="Carlito"/>
                <a:cs typeface="Carlito"/>
              </a:rPr>
              <a:t>the ceiling </a:t>
            </a:r>
            <a:r>
              <a:rPr sz="2000" spc="-10" dirty="0">
                <a:latin typeface="Carlito"/>
                <a:cs typeface="Carlito"/>
              </a:rPr>
              <a:t>above </a:t>
            </a:r>
            <a:r>
              <a:rPr sz="2000" dirty="0">
                <a:latin typeface="Carlito"/>
                <a:cs typeface="Carlito"/>
              </a:rPr>
              <a:t>a no </a:t>
            </a:r>
            <a:r>
              <a:rPr sz="2000" spc="-10" dirty="0">
                <a:latin typeface="Carlito"/>
                <a:cs typeface="Carlito"/>
              </a:rPr>
              <a:t>playable</a:t>
            </a:r>
            <a:r>
              <a:rPr sz="2000" spc="-3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area</a:t>
            </a:r>
            <a:endParaRPr sz="2000">
              <a:latin typeface="Carlito"/>
              <a:cs typeface="Carlito"/>
            </a:endParaRPr>
          </a:p>
          <a:p>
            <a:pPr marL="241300" marR="6985" indent="-228600" algn="just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5" dirty="0">
                <a:latin typeface="Carlito"/>
                <a:cs typeface="Carlito"/>
              </a:rPr>
              <a:t>It is </a:t>
            </a:r>
            <a:r>
              <a:rPr sz="2000" spc="-10" dirty="0">
                <a:latin typeface="Carlito"/>
                <a:cs typeface="Carlito"/>
              </a:rPr>
              <a:t>legal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spc="-10" dirty="0">
                <a:latin typeface="Carlito"/>
                <a:cs typeface="Carlito"/>
              </a:rPr>
              <a:t>contact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ball with </a:t>
            </a:r>
            <a:r>
              <a:rPr sz="2000" spc="-15" dirty="0">
                <a:latin typeface="Carlito"/>
                <a:cs typeface="Carlito"/>
              </a:rPr>
              <a:t>any </a:t>
            </a:r>
            <a:r>
              <a:rPr sz="2000" spc="-5" dirty="0">
                <a:latin typeface="Carlito"/>
                <a:cs typeface="Carlito"/>
              </a:rPr>
              <a:t>part of </a:t>
            </a:r>
            <a:r>
              <a:rPr sz="2000" dirty="0">
                <a:latin typeface="Carlito"/>
                <a:cs typeface="Carlito"/>
              </a:rPr>
              <a:t>a  </a:t>
            </a:r>
            <a:r>
              <a:rPr sz="2000" spc="-15" dirty="0">
                <a:latin typeface="Carlito"/>
                <a:cs typeface="Carlito"/>
              </a:rPr>
              <a:t>players</a:t>
            </a:r>
            <a:r>
              <a:rPr sz="2000" spc="-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body</a:t>
            </a:r>
            <a:endParaRPr sz="2000">
              <a:latin typeface="Carlito"/>
              <a:cs typeface="Carlito"/>
            </a:endParaRPr>
          </a:p>
          <a:p>
            <a:pPr marL="241300" indent="-228600" algn="just">
              <a:lnSpc>
                <a:spcPct val="1000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5" dirty="0">
                <a:latin typeface="Carlito"/>
                <a:cs typeface="Carlito"/>
              </a:rPr>
              <a:t>It is </a:t>
            </a:r>
            <a:r>
              <a:rPr sz="2000" spc="-10" dirty="0">
                <a:latin typeface="Carlito"/>
                <a:cs typeface="Carlito"/>
              </a:rPr>
              <a:t>illegal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spc="-10" dirty="0">
                <a:latin typeface="Carlito"/>
                <a:cs typeface="Carlito"/>
              </a:rPr>
              <a:t>catch, </a:t>
            </a:r>
            <a:r>
              <a:rPr sz="2000" spc="-5" dirty="0">
                <a:latin typeface="Carlito"/>
                <a:cs typeface="Carlito"/>
              </a:rPr>
              <a:t>hold, or </a:t>
            </a:r>
            <a:r>
              <a:rPr sz="2000" spc="-10" dirty="0">
                <a:latin typeface="Carlito"/>
                <a:cs typeface="Carlito"/>
              </a:rPr>
              <a:t>throw </a:t>
            </a:r>
            <a:r>
              <a:rPr sz="2000" dirty="0">
                <a:latin typeface="Carlito"/>
                <a:cs typeface="Carlito"/>
              </a:rPr>
              <a:t>the</a:t>
            </a:r>
            <a:r>
              <a:rPr sz="2000" spc="3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ball</a:t>
            </a:r>
            <a:endParaRPr sz="200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713476" y="2226564"/>
            <a:ext cx="3424554" cy="3152140"/>
            <a:chOff x="5713476" y="2226564"/>
            <a:chExt cx="3424554" cy="3152140"/>
          </a:xfrm>
        </p:grpSpPr>
        <p:sp>
          <p:nvSpPr>
            <p:cNvPr id="5" name="object 5"/>
            <p:cNvSpPr/>
            <p:nvPr/>
          </p:nvSpPr>
          <p:spPr>
            <a:xfrm>
              <a:off x="5713476" y="2226564"/>
              <a:ext cx="3424428" cy="315163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909437" y="2422652"/>
              <a:ext cx="2835274" cy="256209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0116" y="434162"/>
            <a:ext cx="8346440" cy="5869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5080" indent="-2286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5" dirty="0">
                <a:latin typeface="Carlito"/>
                <a:cs typeface="Carlito"/>
              </a:rPr>
              <a:t>If </a:t>
            </a:r>
            <a:r>
              <a:rPr sz="2000" spc="-10" dirty="0">
                <a:latin typeface="Carlito"/>
                <a:cs typeface="Carlito"/>
              </a:rPr>
              <a:t>two </a:t>
            </a:r>
            <a:r>
              <a:rPr sz="2000" dirty="0">
                <a:latin typeface="Carlito"/>
                <a:cs typeface="Carlito"/>
              </a:rPr>
              <a:t>or </a:t>
            </a:r>
            <a:r>
              <a:rPr sz="2000" spc="-10" dirty="0">
                <a:latin typeface="Carlito"/>
                <a:cs typeface="Carlito"/>
              </a:rPr>
              <a:t>more </a:t>
            </a:r>
            <a:r>
              <a:rPr sz="2000" spc="-20" dirty="0">
                <a:latin typeface="Carlito"/>
                <a:cs typeface="Carlito"/>
              </a:rPr>
              <a:t>players </a:t>
            </a:r>
            <a:r>
              <a:rPr sz="2000" spc="-10" dirty="0">
                <a:latin typeface="Carlito"/>
                <a:cs typeface="Carlito"/>
              </a:rPr>
              <a:t>contact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ball </a:t>
            </a:r>
            <a:r>
              <a:rPr sz="2000" spc="-15" dirty="0">
                <a:latin typeface="Carlito"/>
                <a:cs typeface="Carlito"/>
              </a:rPr>
              <a:t>at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same </a:t>
            </a:r>
            <a:r>
              <a:rPr sz="2000" dirty="0">
                <a:latin typeface="Carlito"/>
                <a:cs typeface="Carlito"/>
              </a:rPr>
              <a:t>time, it </a:t>
            </a:r>
            <a:r>
              <a:rPr sz="2000" spc="-5" dirty="0">
                <a:latin typeface="Carlito"/>
                <a:cs typeface="Carlito"/>
              </a:rPr>
              <a:t>is considered one  </a:t>
            </a:r>
            <a:r>
              <a:rPr sz="2000" spc="-15" dirty="0">
                <a:latin typeface="Carlito"/>
                <a:cs typeface="Carlito"/>
              </a:rPr>
              <a:t>play </a:t>
            </a:r>
            <a:r>
              <a:rPr sz="2000" spc="-5" dirty="0">
                <a:latin typeface="Carlito"/>
                <a:cs typeface="Carlito"/>
              </a:rPr>
              <a:t>and </a:t>
            </a:r>
            <a:r>
              <a:rPr sz="2000" dirty="0">
                <a:latin typeface="Carlito"/>
                <a:cs typeface="Carlito"/>
              </a:rPr>
              <a:t>either </a:t>
            </a:r>
            <a:r>
              <a:rPr sz="2000" spc="-10" dirty="0">
                <a:latin typeface="Carlito"/>
                <a:cs typeface="Carlito"/>
              </a:rPr>
              <a:t>player </a:t>
            </a:r>
            <a:r>
              <a:rPr sz="2000" spc="-15" dirty="0">
                <a:latin typeface="Carlito"/>
                <a:cs typeface="Carlito"/>
              </a:rPr>
              <a:t>involved may make </a:t>
            </a:r>
            <a:r>
              <a:rPr sz="2000" spc="-5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next contact (provided </a:t>
            </a:r>
            <a:r>
              <a:rPr sz="2000" spc="-5" dirty="0">
                <a:latin typeface="Carlito"/>
                <a:cs typeface="Carlito"/>
              </a:rPr>
              <a:t>the </a:t>
            </a:r>
            <a:r>
              <a:rPr sz="2000" spc="-15" dirty="0">
                <a:latin typeface="Carlito"/>
                <a:cs typeface="Carlito"/>
              </a:rPr>
              <a:t>next  </a:t>
            </a:r>
            <a:r>
              <a:rPr sz="2000" spc="-10" dirty="0">
                <a:latin typeface="Carlito"/>
                <a:cs typeface="Carlito"/>
              </a:rPr>
              <a:t>contact </a:t>
            </a:r>
            <a:r>
              <a:rPr sz="2000" spc="-5" dirty="0">
                <a:latin typeface="Carlito"/>
                <a:cs typeface="Carlito"/>
              </a:rPr>
              <a:t>isn't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teams </a:t>
            </a:r>
            <a:r>
              <a:rPr sz="2000" dirty="0">
                <a:latin typeface="Carlito"/>
                <a:cs typeface="Carlito"/>
              </a:rPr>
              <a:t>4th</a:t>
            </a:r>
            <a:r>
              <a:rPr sz="2000" spc="1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hit)</a:t>
            </a:r>
            <a:endParaRPr sz="2000">
              <a:latin typeface="Carlito"/>
              <a:cs typeface="Carlito"/>
            </a:endParaRPr>
          </a:p>
          <a:p>
            <a:pPr marL="241300" indent="-228600" algn="just">
              <a:lnSpc>
                <a:spcPct val="1000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Carlito"/>
                <a:cs typeface="Carlito"/>
              </a:rPr>
              <a:t>A </a:t>
            </a:r>
            <a:r>
              <a:rPr sz="2000" spc="-10" dirty="0">
                <a:latin typeface="Carlito"/>
                <a:cs typeface="Carlito"/>
              </a:rPr>
              <a:t>player </a:t>
            </a:r>
            <a:r>
              <a:rPr sz="2000" dirty="0">
                <a:latin typeface="Carlito"/>
                <a:cs typeface="Carlito"/>
              </a:rPr>
              <a:t>cannot </a:t>
            </a:r>
            <a:r>
              <a:rPr sz="2000" spc="-5" dirty="0">
                <a:latin typeface="Carlito"/>
                <a:cs typeface="Carlito"/>
              </a:rPr>
              <a:t>block or </a:t>
            </a:r>
            <a:r>
              <a:rPr sz="2000" spc="-15" dirty="0">
                <a:latin typeface="Carlito"/>
                <a:cs typeface="Carlito"/>
              </a:rPr>
              <a:t>attack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5" dirty="0">
                <a:latin typeface="Carlito"/>
                <a:cs typeface="Carlito"/>
              </a:rPr>
              <a:t>serve </a:t>
            </a:r>
            <a:r>
              <a:rPr sz="2000" spc="-15" dirty="0">
                <a:latin typeface="Carlito"/>
                <a:cs typeface="Carlito"/>
              </a:rPr>
              <a:t>from </a:t>
            </a:r>
            <a:r>
              <a:rPr sz="2000" spc="-5" dirty="0">
                <a:latin typeface="Carlito"/>
                <a:cs typeface="Carlito"/>
              </a:rPr>
              <a:t>on or inside </a:t>
            </a:r>
            <a:r>
              <a:rPr sz="2000" dirty="0">
                <a:latin typeface="Carlito"/>
                <a:cs typeface="Carlito"/>
              </a:rPr>
              <a:t>the 10 </a:t>
            </a:r>
            <a:r>
              <a:rPr sz="2000" spc="-15" dirty="0">
                <a:latin typeface="Carlito"/>
                <a:cs typeface="Carlito"/>
              </a:rPr>
              <a:t>foot</a:t>
            </a:r>
            <a:r>
              <a:rPr sz="2000" spc="2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line.</a:t>
            </a:r>
            <a:endParaRPr sz="2000">
              <a:latin typeface="Carlito"/>
              <a:cs typeface="Carlito"/>
            </a:endParaRPr>
          </a:p>
          <a:p>
            <a:pPr marL="297180" indent="-285115" algn="just">
              <a:lnSpc>
                <a:spcPct val="100000"/>
              </a:lnSpc>
              <a:spcBef>
                <a:spcPts val="1010"/>
              </a:spcBef>
              <a:buFont typeface="Arial"/>
              <a:buChar char="•"/>
              <a:tabLst>
                <a:tab pos="297815" algn="l"/>
              </a:tabLst>
            </a:pPr>
            <a:r>
              <a:rPr sz="2000" spc="-5" dirty="0">
                <a:latin typeface="Carlito"/>
                <a:cs typeface="Carlito"/>
              </a:rPr>
              <a:t>After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serve, </a:t>
            </a:r>
            <a:r>
              <a:rPr sz="2000" spc="-15" dirty="0">
                <a:latin typeface="Carlito"/>
                <a:cs typeface="Carlito"/>
              </a:rPr>
              <a:t>front </a:t>
            </a:r>
            <a:r>
              <a:rPr sz="2000" spc="-5" dirty="0">
                <a:latin typeface="Carlito"/>
                <a:cs typeface="Carlito"/>
              </a:rPr>
              <a:t>line </a:t>
            </a:r>
            <a:r>
              <a:rPr sz="2000" spc="-15" dirty="0">
                <a:latin typeface="Carlito"/>
                <a:cs typeface="Carlito"/>
              </a:rPr>
              <a:t>players may </a:t>
            </a:r>
            <a:r>
              <a:rPr sz="2000" spc="-10" dirty="0">
                <a:latin typeface="Carlito"/>
                <a:cs typeface="Carlito"/>
              </a:rPr>
              <a:t>switch </a:t>
            </a:r>
            <a:r>
              <a:rPr sz="2000" spc="-5" dirty="0">
                <a:latin typeface="Carlito"/>
                <a:cs typeface="Carlito"/>
              </a:rPr>
              <a:t>positions </a:t>
            </a:r>
            <a:r>
              <a:rPr sz="2000" spc="-15" dirty="0">
                <a:latin typeface="Carlito"/>
                <a:cs typeface="Carlito"/>
              </a:rPr>
              <a:t>at </a:t>
            </a:r>
            <a:r>
              <a:rPr sz="2000" dirty="0">
                <a:latin typeface="Carlito"/>
                <a:cs typeface="Carlito"/>
              </a:rPr>
              <a:t>the</a:t>
            </a:r>
            <a:r>
              <a:rPr sz="2000" spc="13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net</a:t>
            </a:r>
            <a:endParaRPr sz="2000">
              <a:latin typeface="Carlito"/>
              <a:cs typeface="Carlito"/>
            </a:endParaRPr>
          </a:p>
          <a:p>
            <a:pPr marL="241300" marR="6350" indent="-228600" algn="just">
              <a:lnSpc>
                <a:spcPct val="1000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25" dirty="0">
                <a:latin typeface="Carlito"/>
                <a:cs typeface="Carlito"/>
              </a:rPr>
              <a:t>At </a:t>
            </a:r>
            <a:r>
              <a:rPr sz="2000" spc="-5" dirty="0">
                <a:latin typeface="Carlito"/>
                <a:cs typeface="Carlito"/>
              </a:rPr>
              <a:t>higher competition,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officiating </a:t>
            </a:r>
            <a:r>
              <a:rPr sz="2000" spc="-10" dirty="0">
                <a:latin typeface="Carlito"/>
                <a:cs typeface="Carlito"/>
              </a:rPr>
              <a:t>crew </a:t>
            </a:r>
            <a:r>
              <a:rPr sz="2000" spc="-15" dirty="0">
                <a:latin typeface="Carlito"/>
                <a:cs typeface="Carlito"/>
              </a:rPr>
              <a:t>may </a:t>
            </a:r>
            <a:r>
              <a:rPr sz="2000" dirty="0">
                <a:latin typeface="Carlito"/>
                <a:cs typeface="Carlito"/>
              </a:rPr>
              <a:t>be made up </a:t>
            </a:r>
            <a:r>
              <a:rPr sz="2000" spc="-5" dirty="0">
                <a:latin typeface="Carlito"/>
                <a:cs typeface="Carlito"/>
              </a:rPr>
              <a:t>of </a:t>
            </a:r>
            <a:r>
              <a:rPr sz="2000" spc="-10" dirty="0">
                <a:latin typeface="Carlito"/>
                <a:cs typeface="Carlito"/>
              </a:rPr>
              <a:t>two </a:t>
            </a:r>
            <a:r>
              <a:rPr sz="2000" spc="-20" dirty="0">
                <a:latin typeface="Carlito"/>
                <a:cs typeface="Carlito"/>
              </a:rPr>
              <a:t>refs, </a:t>
            </a:r>
            <a:r>
              <a:rPr sz="2000" spc="-5" dirty="0">
                <a:latin typeface="Carlito"/>
                <a:cs typeface="Carlito"/>
              </a:rPr>
              <a:t>line  judges, </a:t>
            </a:r>
            <a:r>
              <a:rPr sz="2000" spc="-35" dirty="0">
                <a:latin typeface="Carlito"/>
                <a:cs typeface="Carlito"/>
              </a:rPr>
              <a:t>scorer, </a:t>
            </a:r>
            <a:r>
              <a:rPr sz="2000" dirty="0">
                <a:latin typeface="Carlito"/>
                <a:cs typeface="Carlito"/>
              </a:rPr>
              <a:t>and an </a:t>
            </a:r>
            <a:r>
              <a:rPr sz="2000" spc="-10" dirty="0">
                <a:latin typeface="Carlito"/>
                <a:cs typeface="Carlito"/>
              </a:rPr>
              <a:t>assistant</a:t>
            </a:r>
            <a:r>
              <a:rPr sz="2000" spc="3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scorer</a:t>
            </a:r>
            <a:endParaRPr sz="2000">
              <a:latin typeface="Carlito"/>
              <a:cs typeface="Carlito"/>
            </a:endParaRPr>
          </a:p>
          <a:p>
            <a:pPr marL="241300" indent="-228600" algn="just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5" dirty="0">
                <a:latin typeface="Carlito"/>
                <a:cs typeface="Carlito"/>
              </a:rPr>
              <a:t>Maximum teams permissible-16 </a:t>
            </a:r>
            <a:r>
              <a:rPr sz="2000" spc="-15" dirty="0">
                <a:latin typeface="Carlito"/>
                <a:cs typeface="Carlito"/>
              </a:rPr>
              <a:t>(first </a:t>
            </a:r>
            <a:r>
              <a:rPr sz="2000" spc="-5" dirty="0">
                <a:latin typeface="Carlito"/>
                <a:cs typeface="Carlito"/>
              </a:rPr>
              <a:t>come </a:t>
            </a:r>
            <a:r>
              <a:rPr sz="2000" spc="-20" dirty="0">
                <a:latin typeface="Carlito"/>
                <a:cs typeface="Carlito"/>
              </a:rPr>
              <a:t>first </a:t>
            </a:r>
            <a:r>
              <a:rPr sz="2000" spc="-5" dirty="0">
                <a:latin typeface="Carlito"/>
                <a:cs typeface="Carlito"/>
              </a:rPr>
              <a:t>serve</a:t>
            </a:r>
            <a:r>
              <a:rPr sz="2000" spc="15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basis)</a:t>
            </a:r>
            <a:endParaRPr sz="20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  <a:spcBef>
                <a:spcPts val="1010"/>
              </a:spcBef>
            </a:pPr>
            <a:r>
              <a:rPr sz="2000" b="1" u="heavy" spc="-2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VIOLATIONS</a:t>
            </a:r>
            <a:endParaRPr sz="20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994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result </a:t>
            </a:r>
            <a:r>
              <a:rPr sz="2000" spc="-5" dirty="0">
                <a:latin typeface="Carlito"/>
                <a:cs typeface="Carlito"/>
              </a:rPr>
              <a:t>of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5" dirty="0">
                <a:latin typeface="Carlito"/>
                <a:cs typeface="Carlito"/>
              </a:rPr>
              <a:t>violation is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10" dirty="0">
                <a:latin typeface="Carlito"/>
                <a:cs typeface="Carlito"/>
              </a:rPr>
              <a:t>point </a:t>
            </a:r>
            <a:r>
              <a:rPr sz="2000" spc="-15" dirty="0">
                <a:latin typeface="Carlito"/>
                <a:cs typeface="Carlito"/>
              </a:rPr>
              <a:t>for </a:t>
            </a:r>
            <a:r>
              <a:rPr sz="2000" dirty="0">
                <a:latin typeface="Carlito"/>
                <a:cs typeface="Carlito"/>
              </a:rPr>
              <a:t>the</a:t>
            </a:r>
            <a:r>
              <a:rPr sz="2000" spc="5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opponent.</a:t>
            </a:r>
            <a:endParaRPr sz="2000">
              <a:latin typeface="Carlito"/>
              <a:cs typeface="Carlito"/>
            </a:endParaRPr>
          </a:p>
          <a:p>
            <a:pPr marL="241300" marR="5080" indent="-228600">
              <a:lnSpc>
                <a:spcPct val="100000"/>
              </a:lnSpc>
              <a:spcBef>
                <a:spcPts val="994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Carlito"/>
                <a:cs typeface="Carlito"/>
              </a:rPr>
              <a:t>When </a:t>
            </a:r>
            <a:r>
              <a:rPr sz="2000" dirty="0">
                <a:latin typeface="Carlito"/>
                <a:cs typeface="Carlito"/>
              </a:rPr>
              <a:t>serving, </a:t>
            </a:r>
            <a:r>
              <a:rPr sz="2000" spc="-5" dirty="0">
                <a:latin typeface="Carlito"/>
                <a:cs typeface="Carlito"/>
              </a:rPr>
              <a:t>stepping </a:t>
            </a:r>
            <a:r>
              <a:rPr sz="2000" spc="-10" dirty="0">
                <a:latin typeface="Carlito"/>
                <a:cs typeface="Carlito"/>
              </a:rPr>
              <a:t>on </a:t>
            </a:r>
            <a:r>
              <a:rPr sz="2000" spc="-5" dirty="0">
                <a:latin typeface="Carlito"/>
                <a:cs typeface="Carlito"/>
              </a:rPr>
              <a:t>or </a:t>
            </a:r>
            <a:r>
              <a:rPr sz="2000" spc="-10" dirty="0">
                <a:latin typeface="Carlito"/>
                <a:cs typeface="Carlito"/>
              </a:rPr>
              <a:t>across </a:t>
            </a:r>
            <a:r>
              <a:rPr sz="2000" dirty="0">
                <a:latin typeface="Carlito"/>
                <a:cs typeface="Carlito"/>
              </a:rPr>
              <a:t>the service </a:t>
            </a:r>
            <a:r>
              <a:rPr sz="2000" spc="-5" dirty="0">
                <a:latin typeface="Carlito"/>
                <a:cs typeface="Carlito"/>
              </a:rPr>
              <a:t>line </a:t>
            </a:r>
            <a:r>
              <a:rPr sz="2000" dirty="0">
                <a:latin typeface="Carlito"/>
                <a:cs typeface="Carlito"/>
              </a:rPr>
              <a:t>as </a:t>
            </a:r>
            <a:r>
              <a:rPr sz="2000" spc="-10" dirty="0">
                <a:latin typeface="Carlito"/>
                <a:cs typeface="Carlito"/>
              </a:rPr>
              <a:t>you </a:t>
            </a:r>
            <a:r>
              <a:rPr sz="2000" spc="-15" dirty="0">
                <a:latin typeface="Carlito"/>
                <a:cs typeface="Carlito"/>
              </a:rPr>
              <a:t>make </a:t>
            </a:r>
            <a:r>
              <a:rPr sz="2000" spc="-10" dirty="0">
                <a:latin typeface="Carlito"/>
                <a:cs typeface="Carlito"/>
              </a:rPr>
              <a:t>contact </a:t>
            </a:r>
            <a:r>
              <a:rPr sz="2000" spc="-5" dirty="0">
                <a:latin typeface="Carlito"/>
                <a:cs typeface="Carlito"/>
              </a:rPr>
              <a:t>with 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serve.</a:t>
            </a:r>
            <a:endParaRPr sz="20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101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15" dirty="0">
                <a:latin typeface="Carlito"/>
                <a:cs typeface="Carlito"/>
              </a:rPr>
              <a:t>Failure to </a:t>
            </a:r>
            <a:r>
              <a:rPr sz="2000" spc="-5" dirty="0">
                <a:latin typeface="Carlito"/>
                <a:cs typeface="Carlito"/>
              </a:rPr>
              <a:t>serve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ball </a:t>
            </a:r>
            <a:r>
              <a:rPr sz="2000" spc="-10" dirty="0">
                <a:latin typeface="Carlito"/>
                <a:cs typeface="Carlito"/>
              </a:rPr>
              <a:t>over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net</a:t>
            </a:r>
            <a:r>
              <a:rPr sz="2000" spc="85" dirty="0">
                <a:latin typeface="Carlito"/>
                <a:cs typeface="Carlito"/>
              </a:rPr>
              <a:t> </a:t>
            </a:r>
            <a:r>
              <a:rPr sz="2000" spc="-15" dirty="0">
                <a:latin typeface="Carlito"/>
                <a:cs typeface="Carlito"/>
              </a:rPr>
              <a:t>successfully.</a:t>
            </a:r>
            <a:endParaRPr sz="20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994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Carlito"/>
                <a:cs typeface="Carlito"/>
              </a:rPr>
              <a:t>Contacting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ball </a:t>
            </a:r>
            <a:r>
              <a:rPr sz="2000" spc="-10" dirty="0">
                <a:latin typeface="Carlito"/>
                <a:cs typeface="Carlito"/>
              </a:rPr>
              <a:t>illegally </a:t>
            </a:r>
            <a:r>
              <a:rPr sz="2000" spc="-5" dirty="0">
                <a:latin typeface="Carlito"/>
                <a:cs typeface="Carlito"/>
              </a:rPr>
              <a:t>(lifting, </a:t>
            </a:r>
            <a:r>
              <a:rPr sz="2000" dirty="0">
                <a:latin typeface="Carlito"/>
                <a:cs typeface="Carlito"/>
              </a:rPr>
              <a:t>carrying, </a:t>
            </a:r>
            <a:r>
              <a:rPr sz="2000" spc="-5" dirty="0">
                <a:latin typeface="Carlito"/>
                <a:cs typeface="Carlito"/>
              </a:rPr>
              <a:t>throwing,</a:t>
            </a:r>
            <a:r>
              <a:rPr sz="2000" spc="25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etc.)</a:t>
            </a:r>
            <a:endParaRPr sz="20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25" dirty="0">
                <a:latin typeface="Carlito"/>
                <a:cs typeface="Carlito"/>
              </a:rPr>
              <a:t>Touching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net with </a:t>
            </a:r>
            <a:r>
              <a:rPr sz="2000" spc="-10" dirty="0">
                <a:latin typeface="Carlito"/>
                <a:cs typeface="Carlito"/>
              </a:rPr>
              <a:t>any </a:t>
            </a:r>
            <a:r>
              <a:rPr sz="2000" spc="-5" dirty="0">
                <a:latin typeface="Carlito"/>
                <a:cs typeface="Carlito"/>
              </a:rPr>
              <a:t>part of </a:t>
            </a:r>
            <a:r>
              <a:rPr sz="2000" dirty="0">
                <a:latin typeface="Carlito"/>
                <a:cs typeface="Carlito"/>
              </a:rPr>
              <a:t>the body </a:t>
            </a:r>
            <a:r>
              <a:rPr sz="2000" spc="-5" dirty="0">
                <a:latin typeface="Carlito"/>
                <a:cs typeface="Carlito"/>
              </a:rPr>
              <a:t>while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ball is in</a:t>
            </a:r>
            <a:r>
              <a:rPr sz="2000" spc="35" dirty="0">
                <a:latin typeface="Carlito"/>
                <a:cs typeface="Carlito"/>
              </a:rPr>
              <a:t> </a:t>
            </a:r>
            <a:r>
              <a:rPr sz="2000" spc="-35" dirty="0">
                <a:latin typeface="Carlito"/>
                <a:cs typeface="Carlito"/>
              </a:rPr>
              <a:t>play.</a:t>
            </a:r>
            <a:endParaRPr sz="2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0116" y="535939"/>
            <a:ext cx="8346440" cy="5666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5715" indent="-2286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5" dirty="0">
                <a:latin typeface="Carlito"/>
                <a:cs typeface="Carlito"/>
              </a:rPr>
              <a:t>When blocking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5" dirty="0">
                <a:latin typeface="Carlito"/>
                <a:cs typeface="Carlito"/>
              </a:rPr>
              <a:t>ball </a:t>
            </a:r>
            <a:r>
              <a:rPr sz="2000" spc="-10" dirty="0">
                <a:latin typeface="Carlito"/>
                <a:cs typeface="Carlito"/>
              </a:rPr>
              <a:t>coming </a:t>
            </a:r>
            <a:r>
              <a:rPr sz="2000" spc="-15" dirty="0">
                <a:latin typeface="Carlito"/>
                <a:cs typeface="Carlito"/>
              </a:rPr>
              <a:t>from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opponents court, </a:t>
            </a:r>
            <a:r>
              <a:rPr sz="2000" spc="-10" dirty="0">
                <a:latin typeface="Carlito"/>
                <a:cs typeface="Carlito"/>
              </a:rPr>
              <a:t>contacting </a:t>
            </a:r>
            <a:r>
              <a:rPr sz="2000" spc="-5" dirty="0">
                <a:latin typeface="Carlito"/>
                <a:cs typeface="Carlito"/>
              </a:rPr>
              <a:t>the ball  </a:t>
            </a:r>
            <a:r>
              <a:rPr sz="2000" dirty="0">
                <a:latin typeface="Carlito"/>
                <a:cs typeface="Carlito"/>
              </a:rPr>
              <a:t>when </a:t>
            </a:r>
            <a:r>
              <a:rPr sz="2000" spc="-5" dirty="0">
                <a:latin typeface="Carlito"/>
                <a:cs typeface="Carlito"/>
              </a:rPr>
              <a:t>reaching </a:t>
            </a:r>
            <a:r>
              <a:rPr sz="2000" spc="-10" dirty="0">
                <a:latin typeface="Carlito"/>
                <a:cs typeface="Carlito"/>
              </a:rPr>
              <a:t>over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net is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5" dirty="0">
                <a:latin typeface="Carlito"/>
                <a:cs typeface="Carlito"/>
              </a:rPr>
              <a:t>violation if</a:t>
            </a:r>
            <a:r>
              <a:rPr sz="2000" spc="2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both:</a:t>
            </a:r>
            <a:endParaRPr sz="2000">
              <a:latin typeface="Carlito"/>
              <a:cs typeface="Carlito"/>
            </a:endParaRPr>
          </a:p>
          <a:p>
            <a:pPr marL="812800" lvl="1" indent="-342900" algn="just">
              <a:lnSpc>
                <a:spcPct val="100000"/>
              </a:lnSpc>
              <a:spcBef>
                <a:spcPts val="500"/>
              </a:spcBef>
              <a:buAutoNum type="arabicPeriod"/>
              <a:tabLst>
                <a:tab pos="812800" algn="l"/>
              </a:tabLst>
            </a:pPr>
            <a:r>
              <a:rPr sz="2000" spc="-40" dirty="0">
                <a:latin typeface="Carlito"/>
                <a:cs typeface="Carlito"/>
              </a:rPr>
              <a:t>Your </a:t>
            </a:r>
            <a:r>
              <a:rPr sz="2000" spc="-5" dirty="0">
                <a:latin typeface="Carlito"/>
                <a:cs typeface="Carlito"/>
              </a:rPr>
              <a:t>opponent hasn't used </a:t>
            </a:r>
            <a:r>
              <a:rPr sz="2000" dirty="0">
                <a:latin typeface="Carlito"/>
                <a:cs typeface="Carlito"/>
              </a:rPr>
              <a:t>3 </a:t>
            </a:r>
            <a:r>
              <a:rPr sz="2000" spc="-10" dirty="0">
                <a:latin typeface="Carlito"/>
                <a:cs typeface="Carlito"/>
              </a:rPr>
              <a:t>contacts</a:t>
            </a:r>
            <a:r>
              <a:rPr sz="2000" spc="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and</a:t>
            </a:r>
            <a:endParaRPr sz="2000">
              <a:latin typeface="Carlito"/>
              <a:cs typeface="Carlito"/>
            </a:endParaRPr>
          </a:p>
          <a:p>
            <a:pPr marL="812800" lvl="1" indent="-342900" algn="just">
              <a:lnSpc>
                <a:spcPct val="100000"/>
              </a:lnSpc>
              <a:spcBef>
                <a:spcPts val="495"/>
              </a:spcBef>
              <a:buAutoNum type="arabicPeriod"/>
              <a:tabLst>
                <a:tab pos="812800" algn="l"/>
              </a:tabLst>
            </a:pPr>
            <a:r>
              <a:rPr sz="2000" spc="-5" dirty="0">
                <a:latin typeface="Carlito"/>
                <a:cs typeface="Carlito"/>
              </a:rPr>
              <a:t>They </a:t>
            </a:r>
            <a:r>
              <a:rPr sz="2000" spc="-20" dirty="0">
                <a:latin typeface="Carlito"/>
                <a:cs typeface="Carlito"/>
              </a:rPr>
              <a:t>have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10" dirty="0">
                <a:latin typeface="Carlito"/>
                <a:cs typeface="Carlito"/>
              </a:rPr>
              <a:t>player </a:t>
            </a:r>
            <a:r>
              <a:rPr sz="2000" spc="-5" dirty="0">
                <a:latin typeface="Carlito"/>
                <a:cs typeface="Carlito"/>
              </a:rPr>
              <a:t>there </a:t>
            </a:r>
            <a:r>
              <a:rPr sz="2000" spc="-15" dirty="0">
                <a:latin typeface="Carlito"/>
                <a:cs typeface="Carlito"/>
              </a:rPr>
              <a:t>to make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15" dirty="0">
                <a:latin typeface="Carlito"/>
                <a:cs typeface="Carlito"/>
              </a:rPr>
              <a:t>play </a:t>
            </a:r>
            <a:r>
              <a:rPr sz="2000" spc="-5" dirty="0">
                <a:latin typeface="Carlito"/>
                <a:cs typeface="Carlito"/>
              </a:rPr>
              <a:t>on </a:t>
            </a:r>
            <a:r>
              <a:rPr sz="2000" dirty="0">
                <a:latin typeface="Carlito"/>
                <a:cs typeface="Carlito"/>
              </a:rPr>
              <a:t>the</a:t>
            </a:r>
            <a:r>
              <a:rPr sz="2000" spc="5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ball</a:t>
            </a:r>
            <a:endParaRPr sz="2000">
              <a:latin typeface="Carlito"/>
              <a:cs typeface="Carlito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1010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5" dirty="0">
                <a:latin typeface="Carlito"/>
                <a:cs typeface="Carlito"/>
              </a:rPr>
              <a:t>When </a:t>
            </a:r>
            <a:r>
              <a:rPr sz="2000" spc="-10" dirty="0">
                <a:latin typeface="Carlito"/>
                <a:cs typeface="Carlito"/>
              </a:rPr>
              <a:t>attacking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5" dirty="0">
                <a:latin typeface="Carlito"/>
                <a:cs typeface="Carlito"/>
              </a:rPr>
              <a:t>ball </a:t>
            </a:r>
            <a:r>
              <a:rPr sz="2000" spc="-10" dirty="0">
                <a:latin typeface="Carlito"/>
                <a:cs typeface="Carlito"/>
              </a:rPr>
              <a:t>coming </a:t>
            </a:r>
            <a:r>
              <a:rPr sz="2000" spc="-15" dirty="0">
                <a:latin typeface="Carlito"/>
                <a:cs typeface="Carlito"/>
              </a:rPr>
              <a:t>from </a:t>
            </a:r>
            <a:r>
              <a:rPr sz="2000" spc="-5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opponents </a:t>
            </a:r>
            <a:r>
              <a:rPr sz="2000" spc="-5" dirty="0">
                <a:latin typeface="Carlito"/>
                <a:cs typeface="Carlito"/>
              </a:rPr>
              <a:t>court, </a:t>
            </a:r>
            <a:r>
              <a:rPr sz="2000" spc="-10" dirty="0">
                <a:latin typeface="Carlito"/>
                <a:cs typeface="Carlito"/>
              </a:rPr>
              <a:t>contacting the </a:t>
            </a:r>
            <a:r>
              <a:rPr sz="2000" spc="-5" dirty="0">
                <a:latin typeface="Carlito"/>
                <a:cs typeface="Carlito"/>
              </a:rPr>
              <a:t>ball  </a:t>
            </a:r>
            <a:r>
              <a:rPr sz="2000" dirty="0">
                <a:latin typeface="Carlito"/>
                <a:cs typeface="Carlito"/>
              </a:rPr>
              <a:t>when </a:t>
            </a:r>
            <a:r>
              <a:rPr sz="2000" spc="-5" dirty="0">
                <a:latin typeface="Carlito"/>
                <a:cs typeface="Carlito"/>
              </a:rPr>
              <a:t>reaching </a:t>
            </a:r>
            <a:r>
              <a:rPr sz="2000" spc="-10" dirty="0">
                <a:latin typeface="Carlito"/>
                <a:cs typeface="Carlito"/>
              </a:rPr>
              <a:t>over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net </a:t>
            </a:r>
            <a:r>
              <a:rPr sz="2000" spc="-5" dirty="0">
                <a:latin typeface="Carlito"/>
                <a:cs typeface="Carlito"/>
              </a:rPr>
              <a:t>is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5" dirty="0">
                <a:latin typeface="Carlito"/>
                <a:cs typeface="Carlito"/>
              </a:rPr>
              <a:t>violation if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ball hasn't </a:t>
            </a:r>
            <a:r>
              <a:rPr sz="2000" spc="-10" dirty="0">
                <a:latin typeface="Carlito"/>
                <a:cs typeface="Carlito"/>
              </a:rPr>
              <a:t>yet </a:t>
            </a:r>
            <a:r>
              <a:rPr sz="2000" spc="-20" dirty="0">
                <a:latin typeface="Carlito"/>
                <a:cs typeface="Carlito"/>
              </a:rPr>
              <a:t>broken </a:t>
            </a:r>
            <a:r>
              <a:rPr sz="2000" dirty="0">
                <a:latin typeface="Carlito"/>
                <a:cs typeface="Carlito"/>
              </a:rPr>
              <a:t>the  </a:t>
            </a:r>
            <a:r>
              <a:rPr sz="2000" spc="-5" dirty="0">
                <a:latin typeface="Carlito"/>
                <a:cs typeface="Carlito"/>
              </a:rPr>
              <a:t>vertical plane of </a:t>
            </a:r>
            <a:r>
              <a:rPr sz="2000" dirty="0">
                <a:latin typeface="Carlito"/>
                <a:cs typeface="Carlito"/>
              </a:rPr>
              <a:t>the</a:t>
            </a:r>
            <a:r>
              <a:rPr sz="2000" spc="2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net.</a:t>
            </a:r>
            <a:endParaRPr sz="2000">
              <a:latin typeface="Carlito"/>
              <a:cs typeface="Carlito"/>
            </a:endParaRPr>
          </a:p>
          <a:p>
            <a:pPr marL="241300" marR="6350" indent="-228600" algn="just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10" dirty="0">
                <a:latin typeface="Carlito"/>
                <a:cs typeface="Carlito"/>
              </a:rPr>
              <a:t>Crossing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court </a:t>
            </a:r>
            <a:r>
              <a:rPr sz="2000" spc="-5" dirty="0">
                <a:latin typeface="Carlito"/>
                <a:cs typeface="Carlito"/>
              </a:rPr>
              <a:t>centerline with </a:t>
            </a:r>
            <a:r>
              <a:rPr sz="2000" spc="-20" dirty="0">
                <a:latin typeface="Carlito"/>
                <a:cs typeface="Carlito"/>
              </a:rPr>
              <a:t>any </a:t>
            </a:r>
            <a:r>
              <a:rPr sz="2000" spc="-5" dirty="0">
                <a:latin typeface="Carlito"/>
                <a:cs typeface="Carlito"/>
              </a:rPr>
              <a:t>part of </a:t>
            </a:r>
            <a:r>
              <a:rPr sz="2000" spc="-10" dirty="0">
                <a:latin typeface="Carlito"/>
                <a:cs typeface="Carlito"/>
              </a:rPr>
              <a:t>your </a:t>
            </a:r>
            <a:r>
              <a:rPr sz="2000" spc="-30" dirty="0">
                <a:latin typeface="Carlito"/>
                <a:cs typeface="Carlito"/>
              </a:rPr>
              <a:t>body. </a:t>
            </a:r>
            <a:r>
              <a:rPr sz="2000" spc="-5" dirty="0">
                <a:latin typeface="Carlito"/>
                <a:cs typeface="Carlito"/>
              </a:rPr>
              <a:t>Exception: if </a:t>
            </a:r>
            <a:r>
              <a:rPr sz="2000" dirty="0">
                <a:latin typeface="Carlito"/>
                <a:cs typeface="Carlito"/>
              </a:rPr>
              <a:t>it's the  hand </a:t>
            </a:r>
            <a:r>
              <a:rPr sz="2000" spc="-5" dirty="0">
                <a:latin typeface="Carlito"/>
                <a:cs typeface="Carlito"/>
              </a:rPr>
              <a:t>or </a:t>
            </a:r>
            <a:r>
              <a:rPr sz="2000" spc="-10" dirty="0">
                <a:latin typeface="Carlito"/>
                <a:cs typeface="Carlito"/>
              </a:rPr>
              <a:t>foot,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entire </a:t>
            </a:r>
            <a:r>
              <a:rPr sz="2000" dirty="0">
                <a:latin typeface="Carlito"/>
                <a:cs typeface="Carlito"/>
              </a:rPr>
              <a:t>hand </a:t>
            </a:r>
            <a:r>
              <a:rPr sz="2000" spc="-5" dirty="0">
                <a:latin typeface="Carlito"/>
                <a:cs typeface="Carlito"/>
              </a:rPr>
              <a:t>or </a:t>
            </a:r>
            <a:r>
              <a:rPr sz="2000" spc="-10" dirty="0">
                <a:latin typeface="Carlito"/>
                <a:cs typeface="Carlito"/>
              </a:rPr>
              <a:t>entire </a:t>
            </a:r>
            <a:r>
              <a:rPr sz="2000" spc="-15" dirty="0">
                <a:latin typeface="Carlito"/>
                <a:cs typeface="Carlito"/>
              </a:rPr>
              <a:t>foot </a:t>
            </a:r>
            <a:r>
              <a:rPr sz="2000" spc="-10" dirty="0">
                <a:latin typeface="Carlito"/>
                <a:cs typeface="Carlito"/>
              </a:rPr>
              <a:t>must cross </a:t>
            </a:r>
            <a:r>
              <a:rPr sz="2000" spc="-15" dirty="0">
                <a:latin typeface="Carlito"/>
                <a:cs typeface="Carlito"/>
              </a:rPr>
              <a:t>for </a:t>
            </a:r>
            <a:r>
              <a:rPr sz="2000" spc="-5" dirty="0">
                <a:latin typeface="Carlito"/>
                <a:cs typeface="Carlito"/>
              </a:rPr>
              <a:t>it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dirty="0">
                <a:latin typeface="Carlito"/>
                <a:cs typeface="Carlito"/>
              </a:rPr>
              <a:t>be a</a:t>
            </a:r>
            <a:r>
              <a:rPr sz="2000" spc="9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violation.</a:t>
            </a:r>
            <a:endParaRPr sz="2000">
              <a:latin typeface="Carlito"/>
              <a:cs typeface="Carlito"/>
            </a:endParaRPr>
          </a:p>
          <a:p>
            <a:pPr marL="241300" indent="-228600" algn="just">
              <a:lnSpc>
                <a:spcPct val="1000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Carlito"/>
                <a:cs typeface="Carlito"/>
              </a:rPr>
              <a:t>Serving </a:t>
            </a:r>
            <a:r>
              <a:rPr sz="2000" spc="-5" dirty="0">
                <a:latin typeface="Carlito"/>
                <a:cs typeface="Carlito"/>
              </a:rPr>
              <a:t>out of</a:t>
            </a:r>
            <a:r>
              <a:rPr sz="2000" spc="-10" dirty="0">
                <a:latin typeface="Carlito"/>
                <a:cs typeface="Carlito"/>
              </a:rPr>
              <a:t> order</a:t>
            </a:r>
            <a:endParaRPr sz="2000">
              <a:latin typeface="Carlito"/>
              <a:cs typeface="Carlito"/>
            </a:endParaRPr>
          </a:p>
          <a:p>
            <a:pPr marL="241300" marR="5715" indent="-228600" algn="just">
              <a:lnSpc>
                <a:spcPct val="100000"/>
              </a:lnSpc>
              <a:spcBef>
                <a:spcPts val="1005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Carlito"/>
                <a:cs typeface="Carlito"/>
              </a:rPr>
              <a:t>Back </a:t>
            </a:r>
            <a:r>
              <a:rPr sz="2000" spc="-20" dirty="0">
                <a:latin typeface="Carlito"/>
                <a:cs typeface="Carlito"/>
              </a:rPr>
              <a:t>row </a:t>
            </a:r>
            <a:r>
              <a:rPr sz="2000" spc="-15" dirty="0">
                <a:latin typeface="Carlito"/>
                <a:cs typeface="Carlito"/>
              </a:rPr>
              <a:t>player </a:t>
            </a:r>
            <a:r>
              <a:rPr sz="2000" spc="-5" dirty="0">
                <a:latin typeface="Carlito"/>
                <a:cs typeface="Carlito"/>
              </a:rPr>
              <a:t>blocking (deflecting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5" dirty="0">
                <a:latin typeface="Carlito"/>
                <a:cs typeface="Carlito"/>
              </a:rPr>
              <a:t>ball coming </a:t>
            </a:r>
            <a:r>
              <a:rPr sz="2000" spc="-15" dirty="0">
                <a:latin typeface="Carlito"/>
                <a:cs typeface="Carlito"/>
              </a:rPr>
              <a:t>from </a:t>
            </a:r>
            <a:r>
              <a:rPr sz="2000" dirty="0">
                <a:latin typeface="Carlito"/>
                <a:cs typeface="Carlito"/>
              </a:rPr>
              <a:t>their </a:t>
            </a:r>
            <a:r>
              <a:rPr sz="2000" spc="-5" dirty="0">
                <a:latin typeface="Carlito"/>
                <a:cs typeface="Carlito"/>
              </a:rPr>
              <a:t>opponent), </a:t>
            </a:r>
            <a:r>
              <a:rPr sz="2000" spc="-10" dirty="0">
                <a:latin typeface="Carlito"/>
                <a:cs typeface="Carlito"/>
              </a:rPr>
              <a:t>when  </a:t>
            </a:r>
            <a:r>
              <a:rPr sz="2000" spc="-15" dirty="0">
                <a:latin typeface="Carlito"/>
                <a:cs typeface="Carlito"/>
              </a:rPr>
              <a:t>at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moment of </a:t>
            </a:r>
            <a:r>
              <a:rPr sz="2000" spc="-10" dirty="0">
                <a:latin typeface="Carlito"/>
                <a:cs typeface="Carlito"/>
              </a:rPr>
              <a:t>contact </a:t>
            </a:r>
            <a:r>
              <a:rPr sz="2000" spc="-5" dirty="0">
                <a:latin typeface="Carlito"/>
                <a:cs typeface="Carlito"/>
              </a:rPr>
              <a:t>the </a:t>
            </a:r>
            <a:r>
              <a:rPr sz="2000" dirty="0">
                <a:latin typeface="Carlito"/>
                <a:cs typeface="Carlito"/>
              </a:rPr>
              <a:t>back </a:t>
            </a:r>
            <a:r>
              <a:rPr sz="2000" spc="-20" dirty="0">
                <a:latin typeface="Carlito"/>
                <a:cs typeface="Carlito"/>
              </a:rPr>
              <a:t>row </a:t>
            </a:r>
            <a:r>
              <a:rPr sz="2000" spc="-10" dirty="0">
                <a:latin typeface="Carlito"/>
                <a:cs typeface="Carlito"/>
              </a:rPr>
              <a:t>player </a:t>
            </a:r>
            <a:r>
              <a:rPr sz="2000" spc="-5" dirty="0">
                <a:latin typeface="Carlito"/>
                <a:cs typeface="Carlito"/>
              </a:rPr>
              <a:t>is near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net and has part of  his/her </a:t>
            </a:r>
            <a:r>
              <a:rPr sz="2000" dirty="0">
                <a:latin typeface="Carlito"/>
                <a:cs typeface="Carlito"/>
              </a:rPr>
              <a:t>body </a:t>
            </a:r>
            <a:r>
              <a:rPr sz="2000" spc="-10" dirty="0">
                <a:latin typeface="Carlito"/>
                <a:cs typeface="Carlito"/>
              </a:rPr>
              <a:t>above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top </a:t>
            </a:r>
            <a:r>
              <a:rPr sz="2000" spc="-5" dirty="0">
                <a:latin typeface="Carlito"/>
                <a:cs typeface="Carlito"/>
              </a:rPr>
              <a:t>of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net (an </a:t>
            </a:r>
            <a:r>
              <a:rPr sz="2000" spc="-10" dirty="0">
                <a:latin typeface="Carlito"/>
                <a:cs typeface="Carlito"/>
              </a:rPr>
              <a:t>illegal</a:t>
            </a:r>
            <a:r>
              <a:rPr sz="2000" spc="1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block)</a:t>
            </a:r>
            <a:endParaRPr sz="2000">
              <a:latin typeface="Carlito"/>
              <a:cs typeface="Carlito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Carlito"/>
                <a:cs typeface="Carlito"/>
              </a:rPr>
              <a:t>Back </a:t>
            </a:r>
            <a:r>
              <a:rPr sz="2000" spc="-20" dirty="0">
                <a:latin typeface="Carlito"/>
                <a:cs typeface="Carlito"/>
              </a:rPr>
              <a:t>row </a:t>
            </a:r>
            <a:r>
              <a:rPr sz="2000" spc="-15" dirty="0">
                <a:latin typeface="Carlito"/>
                <a:cs typeface="Carlito"/>
              </a:rPr>
              <a:t>player </a:t>
            </a:r>
            <a:r>
              <a:rPr sz="2000" spc="-10" dirty="0">
                <a:latin typeface="Carlito"/>
                <a:cs typeface="Carlito"/>
              </a:rPr>
              <a:t>attacking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5" dirty="0">
                <a:latin typeface="Carlito"/>
                <a:cs typeface="Carlito"/>
              </a:rPr>
              <a:t>ball </a:t>
            </a:r>
            <a:r>
              <a:rPr sz="2000" dirty="0">
                <a:latin typeface="Carlito"/>
                <a:cs typeface="Carlito"/>
              </a:rPr>
              <a:t>inside the </a:t>
            </a:r>
            <a:r>
              <a:rPr sz="2000" spc="-15" dirty="0">
                <a:latin typeface="Carlito"/>
                <a:cs typeface="Carlito"/>
              </a:rPr>
              <a:t>front zone </a:t>
            </a:r>
            <a:r>
              <a:rPr sz="2000" spc="-5" dirty="0">
                <a:latin typeface="Carlito"/>
                <a:cs typeface="Carlito"/>
              </a:rPr>
              <a:t>(the </a:t>
            </a:r>
            <a:r>
              <a:rPr sz="2000" spc="-10" dirty="0">
                <a:latin typeface="Carlito"/>
                <a:cs typeface="Carlito"/>
              </a:rPr>
              <a:t>area </a:t>
            </a:r>
            <a:r>
              <a:rPr sz="2000" dirty="0">
                <a:latin typeface="Carlito"/>
                <a:cs typeface="Carlito"/>
              </a:rPr>
              <a:t>inside the </a:t>
            </a:r>
            <a:r>
              <a:rPr sz="2000" spc="-10" dirty="0">
                <a:latin typeface="Carlito"/>
                <a:cs typeface="Carlito"/>
              </a:rPr>
              <a:t>10  </a:t>
            </a:r>
            <a:r>
              <a:rPr sz="2000" spc="-15" dirty="0">
                <a:latin typeface="Carlito"/>
                <a:cs typeface="Carlito"/>
              </a:rPr>
              <a:t>foot </a:t>
            </a:r>
            <a:r>
              <a:rPr sz="2000" spc="-5" dirty="0">
                <a:latin typeface="Carlito"/>
                <a:cs typeface="Carlito"/>
              </a:rPr>
              <a:t>line), </a:t>
            </a:r>
            <a:r>
              <a:rPr sz="2000" spc="-10" dirty="0">
                <a:latin typeface="Carlito"/>
                <a:cs typeface="Carlito"/>
              </a:rPr>
              <a:t>when </a:t>
            </a:r>
            <a:r>
              <a:rPr sz="2000" spc="-15" dirty="0">
                <a:latin typeface="Carlito"/>
                <a:cs typeface="Carlito"/>
              </a:rPr>
              <a:t>at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moment of </a:t>
            </a:r>
            <a:r>
              <a:rPr sz="2000" spc="-10" dirty="0">
                <a:latin typeface="Carlito"/>
                <a:cs typeface="Carlito"/>
              </a:rPr>
              <a:t>contact </a:t>
            </a:r>
            <a:r>
              <a:rPr sz="2000" spc="-5" dirty="0">
                <a:latin typeface="Carlito"/>
                <a:cs typeface="Carlito"/>
              </a:rPr>
              <a:t>the ball is </a:t>
            </a:r>
            <a:r>
              <a:rPr sz="2000" spc="-10" dirty="0">
                <a:latin typeface="Carlito"/>
                <a:cs typeface="Carlito"/>
              </a:rPr>
              <a:t>completely above </a:t>
            </a:r>
            <a:r>
              <a:rPr sz="2000" spc="-5" dirty="0">
                <a:latin typeface="Carlito"/>
                <a:cs typeface="Carlito"/>
              </a:rPr>
              <a:t>the net  (an </a:t>
            </a:r>
            <a:r>
              <a:rPr sz="2000" spc="-10" dirty="0">
                <a:latin typeface="Carlito"/>
                <a:cs typeface="Carlito"/>
              </a:rPr>
              <a:t>illegal</a:t>
            </a:r>
            <a:r>
              <a:rPr sz="200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attack)</a:t>
            </a:r>
            <a:endParaRPr sz="2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93898" y="143001"/>
            <a:ext cx="4016502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BASKETBALL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216652" y="3499103"/>
            <a:ext cx="3927475" cy="2874645"/>
            <a:chOff x="5216652" y="3499103"/>
            <a:chExt cx="3927475" cy="2874645"/>
          </a:xfrm>
        </p:grpSpPr>
        <p:sp>
          <p:nvSpPr>
            <p:cNvPr id="4" name="object 4"/>
            <p:cNvSpPr/>
            <p:nvPr/>
          </p:nvSpPr>
          <p:spPr>
            <a:xfrm>
              <a:off x="5216652" y="3499103"/>
              <a:ext cx="3927348" cy="287426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411216" y="3694569"/>
              <a:ext cx="3384549" cy="228561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50900" y="1525905"/>
            <a:ext cx="8268334" cy="44380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5080" indent="-2286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Carlito"/>
                <a:cs typeface="Carlito"/>
              </a:rPr>
              <a:t>A </a:t>
            </a:r>
            <a:r>
              <a:rPr sz="2000" spc="-5" dirty="0">
                <a:latin typeface="Carlito"/>
                <a:cs typeface="Carlito"/>
              </a:rPr>
              <a:t>team is </a:t>
            </a:r>
            <a:r>
              <a:rPr sz="2000" dirty="0">
                <a:latin typeface="Carlito"/>
                <a:cs typeface="Carlito"/>
              </a:rPr>
              <a:t>made </a:t>
            </a:r>
            <a:r>
              <a:rPr sz="2000" spc="-5" dirty="0">
                <a:latin typeface="Carlito"/>
                <a:cs typeface="Carlito"/>
              </a:rPr>
              <a:t>up of </a:t>
            </a:r>
            <a:r>
              <a:rPr sz="2000" dirty="0">
                <a:latin typeface="Carlito"/>
                <a:cs typeface="Carlito"/>
              </a:rPr>
              <a:t>5 </a:t>
            </a:r>
            <a:r>
              <a:rPr sz="2000" spc="-20" dirty="0">
                <a:latin typeface="Carlito"/>
                <a:cs typeface="Carlito"/>
              </a:rPr>
              <a:t>players </a:t>
            </a:r>
            <a:r>
              <a:rPr sz="2000" spc="-10" dirty="0">
                <a:latin typeface="Carlito"/>
                <a:cs typeface="Carlito"/>
              </a:rPr>
              <a:t>playing </a:t>
            </a:r>
            <a:r>
              <a:rPr sz="2000" spc="-5" dirty="0">
                <a:latin typeface="Carlito"/>
                <a:cs typeface="Carlito"/>
              </a:rPr>
              <a:t>on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court </a:t>
            </a:r>
            <a:r>
              <a:rPr sz="2000" spc="-5" dirty="0">
                <a:latin typeface="Carlito"/>
                <a:cs typeface="Carlito"/>
              </a:rPr>
              <a:t>and </a:t>
            </a:r>
            <a:r>
              <a:rPr sz="2000" dirty="0">
                <a:latin typeface="Carlito"/>
                <a:cs typeface="Carlito"/>
              </a:rPr>
              <a:t>5 </a:t>
            </a:r>
            <a:r>
              <a:rPr sz="2000" spc="-15" dirty="0">
                <a:latin typeface="Carlito"/>
                <a:cs typeface="Carlito"/>
              </a:rPr>
              <a:t>players </a:t>
            </a:r>
            <a:r>
              <a:rPr sz="2000" spc="-5" dirty="0">
                <a:latin typeface="Carlito"/>
                <a:cs typeface="Carlito"/>
              </a:rPr>
              <a:t>sitting </a:t>
            </a:r>
            <a:r>
              <a:rPr sz="2000" spc="-15" dirty="0">
                <a:latin typeface="Carlito"/>
                <a:cs typeface="Carlito"/>
              </a:rPr>
              <a:t>on 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bench </a:t>
            </a:r>
            <a:r>
              <a:rPr sz="2000" spc="-10" dirty="0">
                <a:latin typeface="Carlito"/>
                <a:cs typeface="Carlito"/>
              </a:rPr>
              <a:t>that </a:t>
            </a:r>
            <a:r>
              <a:rPr sz="2000" spc="-5" dirty="0">
                <a:latin typeface="Carlito"/>
                <a:cs typeface="Carlito"/>
              </a:rPr>
              <a:t>can </a:t>
            </a:r>
            <a:r>
              <a:rPr sz="2000" dirty="0">
                <a:latin typeface="Carlito"/>
                <a:cs typeface="Carlito"/>
              </a:rPr>
              <a:t>be </a:t>
            </a:r>
            <a:r>
              <a:rPr sz="2000" spc="-5" dirty="0">
                <a:latin typeface="Carlito"/>
                <a:cs typeface="Carlito"/>
              </a:rPr>
              <a:t>used </a:t>
            </a:r>
            <a:r>
              <a:rPr sz="2000" spc="-15" dirty="0">
                <a:latin typeface="Carlito"/>
                <a:cs typeface="Carlito"/>
              </a:rPr>
              <a:t>for </a:t>
            </a:r>
            <a:r>
              <a:rPr sz="2000" spc="-5" dirty="0">
                <a:latin typeface="Carlito"/>
                <a:cs typeface="Carlito"/>
              </a:rPr>
              <a:t>substitution during </a:t>
            </a:r>
            <a:r>
              <a:rPr sz="2000" dirty="0">
                <a:latin typeface="Carlito"/>
                <a:cs typeface="Carlito"/>
              </a:rPr>
              <a:t>the whole </a:t>
            </a:r>
            <a:r>
              <a:rPr sz="2000" spc="-5" dirty="0">
                <a:latin typeface="Carlito"/>
                <a:cs typeface="Carlito"/>
              </a:rPr>
              <a:t>period of </a:t>
            </a:r>
            <a:r>
              <a:rPr sz="2000" dirty="0">
                <a:latin typeface="Carlito"/>
                <a:cs typeface="Carlito"/>
              </a:rPr>
              <a:t>the  </a:t>
            </a:r>
            <a:r>
              <a:rPr sz="2000" spc="-10" dirty="0">
                <a:latin typeface="Carlito"/>
                <a:cs typeface="Carlito"/>
              </a:rPr>
              <a:t>game.</a:t>
            </a:r>
            <a:endParaRPr sz="2000">
              <a:latin typeface="Carlito"/>
              <a:cs typeface="Carlito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Carlito"/>
                <a:cs typeface="Carlito"/>
              </a:rPr>
              <a:t>A </a:t>
            </a:r>
            <a:r>
              <a:rPr sz="2000" spc="-15" dirty="0">
                <a:latin typeface="Carlito"/>
                <a:cs typeface="Carlito"/>
              </a:rPr>
              <a:t>player </a:t>
            </a:r>
            <a:r>
              <a:rPr sz="2000" spc="-10" dirty="0">
                <a:latin typeface="Carlito"/>
                <a:cs typeface="Carlito"/>
              </a:rPr>
              <a:t>scores </a:t>
            </a:r>
            <a:r>
              <a:rPr sz="2000" dirty="0">
                <a:latin typeface="Carlito"/>
                <a:cs typeface="Carlito"/>
              </a:rPr>
              <a:t>when he </a:t>
            </a:r>
            <a:r>
              <a:rPr sz="2000" spc="-5" dirty="0">
                <a:latin typeface="Carlito"/>
                <a:cs typeface="Carlito"/>
              </a:rPr>
              <a:t>manages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spc="-10" dirty="0">
                <a:latin typeface="Carlito"/>
                <a:cs typeface="Carlito"/>
              </a:rPr>
              <a:t>throw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ball </a:t>
            </a:r>
            <a:r>
              <a:rPr sz="2000" spc="-15" dirty="0">
                <a:latin typeface="Carlito"/>
                <a:cs typeface="Carlito"/>
              </a:rPr>
              <a:t>into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15" dirty="0">
                <a:latin typeface="Carlito"/>
                <a:cs typeface="Carlito"/>
              </a:rPr>
              <a:t>basket, </a:t>
            </a:r>
            <a:r>
              <a:rPr sz="2000" spc="-5" dirty="0">
                <a:latin typeface="Carlito"/>
                <a:cs typeface="Carlito"/>
              </a:rPr>
              <a:t>with </a:t>
            </a:r>
            <a:r>
              <a:rPr sz="2000" dirty="0">
                <a:latin typeface="Carlito"/>
                <a:cs typeface="Carlito"/>
              </a:rPr>
              <a:t>the  </a:t>
            </a:r>
            <a:r>
              <a:rPr sz="2000" spc="-5" dirty="0">
                <a:latin typeface="Carlito"/>
                <a:cs typeface="Carlito"/>
              </a:rPr>
              <a:t>ball passing </a:t>
            </a:r>
            <a:r>
              <a:rPr sz="2000" spc="-10" dirty="0">
                <a:latin typeface="Carlito"/>
                <a:cs typeface="Carlito"/>
              </a:rPr>
              <a:t>through </a:t>
            </a:r>
            <a:r>
              <a:rPr sz="2000" spc="-5" dirty="0">
                <a:latin typeface="Carlito"/>
                <a:cs typeface="Carlito"/>
              </a:rPr>
              <a:t>the </a:t>
            </a:r>
            <a:r>
              <a:rPr sz="2000" spc="-15" dirty="0">
                <a:latin typeface="Carlito"/>
                <a:cs typeface="Carlito"/>
              </a:rPr>
              <a:t>basket </a:t>
            </a:r>
            <a:r>
              <a:rPr sz="2000" spc="-10" dirty="0">
                <a:latin typeface="Carlito"/>
                <a:cs typeface="Carlito"/>
              </a:rPr>
              <a:t>from above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hoop. Scoring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15" dirty="0">
                <a:latin typeface="Carlito"/>
                <a:cs typeface="Carlito"/>
              </a:rPr>
              <a:t>basket  </a:t>
            </a:r>
            <a:r>
              <a:rPr sz="2000" spc="-5" dirty="0">
                <a:latin typeface="Carlito"/>
                <a:cs typeface="Carlito"/>
              </a:rPr>
              <a:t>increases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team's </a:t>
            </a:r>
            <a:r>
              <a:rPr sz="2000" spc="-10" dirty="0">
                <a:latin typeface="Carlito"/>
                <a:cs typeface="Carlito"/>
              </a:rPr>
              <a:t>score </a:t>
            </a:r>
            <a:r>
              <a:rPr sz="2000" spc="-5" dirty="0">
                <a:latin typeface="Carlito"/>
                <a:cs typeface="Carlito"/>
              </a:rPr>
              <a:t>by </a:t>
            </a:r>
            <a:r>
              <a:rPr sz="2000" dirty="0">
                <a:latin typeface="Carlito"/>
                <a:cs typeface="Carlito"/>
              </a:rPr>
              <a:t>3, 2 or one</a:t>
            </a:r>
            <a:r>
              <a:rPr sz="2000" spc="-4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point.</a:t>
            </a:r>
            <a:endParaRPr sz="2000">
              <a:latin typeface="Carlito"/>
              <a:cs typeface="Carlito"/>
            </a:endParaRPr>
          </a:p>
          <a:p>
            <a:pPr marL="241300" marR="3656329" indent="-228600" algn="just">
              <a:lnSpc>
                <a:spcPct val="100000"/>
              </a:lnSpc>
              <a:spcBef>
                <a:spcPts val="1540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5" dirty="0">
                <a:latin typeface="Carlito"/>
                <a:cs typeface="Carlito"/>
              </a:rPr>
              <a:t>If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15" dirty="0">
                <a:latin typeface="Carlito"/>
                <a:cs typeface="Carlito"/>
              </a:rPr>
              <a:t>player </a:t>
            </a:r>
            <a:r>
              <a:rPr sz="2000" spc="-5" dirty="0">
                <a:latin typeface="Carlito"/>
                <a:cs typeface="Carlito"/>
              </a:rPr>
              <a:t>successfully shoots </a:t>
            </a:r>
            <a:r>
              <a:rPr sz="2000" spc="-15" dirty="0">
                <a:latin typeface="Carlito"/>
                <a:cs typeface="Carlito"/>
              </a:rPr>
              <a:t>from  </a:t>
            </a:r>
            <a:r>
              <a:rPr sz="2000" spc="-5" dirty="0">
                <a:latin typeface="Carlito"/>
                <a:cs typeface="Carlito"/>
              </a:rPr>
              <a:t>outside of </a:t>
            </a:r>
            <a:r>
              <a:rPr sz="2000" dirty="0">
                <a:latin typeface="Carlito"/>
                <a:cs typeface="Carlito"/>
              </a:rPr>
              <a:t>the 3 </a:t>
            </a:r>
            <a:r>
              <a:rPr sz="2000" spc="-10" dirty="0">
                <a:latin typeface="Carlito"/>
                <a:cs typeface="Carlito"/>
              </a:rPr>
              <a:t>points </a:t>
            </a:r>
            <a:r>
              <a:rPr sz="2000" spc="-5" dirty="0">
                <a:latin typeface="Carlito"/>
                <a:cs typeface="Carlito"/>
              </a:rPr>
              <a:t>line,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15" dirty="0">
                <a:latin typeface="Carlito"/>
                <a:cs typeface="Carlito"/>
              </a:rPr>
              <a:t>basket </a:t>
            </a:r>
            <a:r>
              <a:rPr sz="2000" spc="-5" dirty="0">
                <a:latin typeface="Carlito"/>
                <a:cs typeface="Carlito"/>
              </a:rPr>
              <a:t>is  </a:t>
            </a:r>
            <a:r>
              <a:rPr sz="2000" spc="-10" dirty="0">
                <a:latin typeface="Carlito"/>
                <a:cs typeface="Carlito"/>
              </a:rPr>
              <a:t>worth </a:t>
            </a:r>
            <a:r>
              <a:rPr sz="2000" dirty="0">
                <a:latin typeface="Carlito"/>
                <a:cs typeface="Carlito"/>
              </a:rPr>
              <a:t>3 </a:t>
            </a:r>
            <a:r>
              <a:rPr sz="2000" spc="-10" dirty="0">
                <a:latin typeface="Carlito"/>
                <a:cs typeface="Carlito"/>
              </a:rPr>
              <a:t>points, </a:t>
            </a:r>
            <a:r>
              <a:rPr sz="2000" spc="-5" dirty="0">
                <a:latin typeface="Carlito"/>
                <a:cs typeface="Carlito"/>
              </a:rPr>
              <a:t>otherwise </a:t>
            </a:r>
            <a:r>
              <a:rPr sz="2000" dirty="0">
                <a:latin typeface="Carlito"/>
                <a:cs typeface="Carlito"/>
              </a:rPr>
              <a:t>it </a:t>
            </a:r>
            <a:r>
              <a:rPr sz="2000" spc="-5" dirty="0">
                <a:latin typeface="Carlito"/>
                <a:cs typeface="Carlito"/>
              </a:rPr>
              <a:t>is </a:t>
            </a:r>
            <a:r>
              <a:rPr sz="2000" spc="-10" dirty="0">
                <a:latin typeface="Carlito"/>
                <a:cs typeface="Carlito"/>
              </a:rPr>
              <a:t>worth </a:t>
            </a:r>
            <a:r>
              <a:rPr sz="2000" dirty="0">
                <a:latin typeface="Carlito"/>
                <a:cs typeface="Carlito"/>
              </a:rPr>
              <a:t>2  </a:t>
            </a:r>
            <a:r>
              <a:rPr sz="2000" spc="-5" dirty="0">
                <a:latin typeface="Carlito"/>
                <a:cs typeface="Carlito"/>
              </a:rPr>
              <a:t>points.</a:t>
            </a:r>
            <a:endParaRPr sz="2000">
              <a:latin typeface="Carlito"/>
              <a:cs typeface="Carlito"/>
            </a:endParaRPr>
          </a:p>
          <a:p>
            <a:pPr marL="241300" marR="3656329" indent="-228600" algn="just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5" dirty="0">
                <a:latin typeface="Carlito"/>
                <a:cs typeface="Carlito"/>
              </a:rPr>
              <a:t>It is also possible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spc="-10" dirty="0">
                <a:latin typeface="Carlito"/>
                <a:cs typeface="Carlito"/>
              </a:rPr>
              <a:t>score one point </a:t>
            </a:r>
            <a:r>
              <a:rPr sz="2000" dirty="0">
                <a:latin typeface="Carlito"/>
                <a:cs typeface="Carlito"/>
              </a:rPr>
              <a:t>when  </a:t>
            </a:r>
            <a:r>
              <a:rPr sz="2000" spc="-5" dirty="0">
                <a:latin typeface="Carlito"/>
                <a:cs typeface="Carlito"/>
              </a:rPr>
              <a:t>shooting </a:t>
            </a:r>
            <a:r>
              <a:rPr sz="2000" spc="-15" dirty="0">
                <a:latin typeface="Carlito"/>
                <a:cs typeface="Carlito"/>
              </a:rPr>
              <a:t>from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free throw </a:t>
            </a:r>
            <a:r>
              <a:rPr sz="2000" spc="-5" dirty="0">
                <a:latin typeface="Carlito"/>
                <a:cs typeface="Carlito"/>
              </a:rPr>
              <a:t>line, </a:t>
            </a:r>
            <a:r>
              <a:rPr sz="2000" spc="-10" dirty="0">
                <a:latin typeface="Carlito"/>
                <a:cs typeface="Carlito"/>
              </a:rPr>
              <a:t>after </a:t>
            </a:r>
            <a:r>
              <a:rPr sz="2000" dirty="0">
                <a:latin typeface="Carlito"/>
                <a:cs typeface="Carlito"/>
              </a:rPr>
              <a:t>a  </a:t>
            </a:r>
            <a:r>
              <a:rPr sz="2000" spc="-15" dirty="0">
                <a:latin typeface="Carlito"/>
                <a:cs typeface="Carlito"/>
              </a:rPr>
              <a:t>foul for</a:t>
            </a:r>
            <a:r>
              <a:rPr sz="2000" spc="-2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instance.</a:t>
            </a:r>
            <a:endParaRPr sz="2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0116" y="168630"/>
            <a:ext cx="8347075" cy="627507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95"/>
              </a:spcBef>
            </a:pPr>
            <a:r>
              <a:rPr sz="2000" b="1" u="heavy" spc="-2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VIOLATIONS</a:t>
            </a:r>
            <a:endParaRPr sz="2000">
              <a:latin typeface="Carlito"/>
              <a:cs typeface="Carlito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5" dirty="0">
                <a:latin typeface="Carlito"/>
                <a:cs typeface="Carlito"/>
              </a:rPr>
              <a:t>It </a:t>
            </a:r>
            <a:r>
              <a:rPr sz="2000" spc="-10" dirty="0">
                <a:latin typeface="Carlito"/>
                <a:cs typeface="Carlito"/>
              </a:rPr>
              <a:t>can result from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15" dirty="0">
                <a:latin typeface="Carlito"/>
                <a:cs typeface="Carlito"/>
              </a:rPr>
              <a:t>player </a:t>
            </a:r>
            <a:r>
              <a:rPr sz="2000" spc="-5" dirty="0">
                <a:latin typeface="Carlito"/>
                <a:cs typeface="Carlito"/>
              </a:rPr>
              <a:t>taking </a:t>
            </a:r>
            <a:r>
              <a:rPr sz="2000" spc="-10" dirty="0">
                <a:latin typeface="Carlito"/>
                <a:cs typeface="Carlito"/>
              </a:rPr>
              <a:t>more </a:t>
            </a:r>
            <a:r>
              <a:rPr sz="2000" spc="-5" dirty="0">
                <a:latin typeface="Carlito"/>
                <a:cs typeface="Carlito"/>
              </a:rPr>
              <a:t>than </a:t>
            </a:r>
            <a:r>
              <a:rPr sz="2000" dirty="0">
                <a:latin typeface="Carlito"/>
                <a:cs typeface="Carlito"/>
              </a:rPr>
              <a:t>2 </a:t>
            </a:r>
            <a:r>
              <a:rPr sz="2000" spc="-15" dirty="0">
                <a:latin typeface="Carlito"/>
                <a:cs typeface="Carlito"/>
              </a:rPr>
              <a:t>steps </a:t>
            </a:r>
            <a:r>
              <a:rPr sz="2000" dirty="0">
                <a:latin typeface="Carlito"/>
                <a:cs typeface="Carlito"/>
              </a:rPr>
              <a:t>without </a:t>
            </a:r>
            <a:r>
              <a:rPr sz="2000" spc="-5" dirty="0">
                <a:latin typeface="Carlito"/>
                <a:cs typeface="Carlito"/>
              </a:rPr>
              <a:t>bouncing </a:t>
            </a:r>
            <a:r>
              <a:rPr sz="2000" dirty="0">
                <a:latin typeface="Carlito"/>
                <a:cs typeface="Carlito"/>
              </a:rPr>
              <a:t>the  </a:t>
            </a:r>
            <a:r>
              <a:rPr sz="2000" spc="-5" dirty="0">
                <a:latin typeface="Carlito"/>
                <a:cs typeface="Carlito"/>
              </a:rPr>
              <a:t>ball on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40" dirty="0">
                <a:latin typeface="Carlito"/>
                <a:cs typeface="Carlito"/>
              </a:rPr>
              <a:t>floor. </a:t>
            </a:r>
            <a:r>
              <a:rPr sz="2000" spc="-5" dirty="0">
                <a:latin typeface="Carlito"/>
                <a:cs typeface="Carlito"/>
              </a:rPr>
              <a:t>This is called</a:t>
            </a:r>
            <a:r>
              <a:rPr sz="2000" spc="60" dirty="0">
                <a:latin typeface="Carlito"/>
                <a:cs typeface="Carlito"/>
              </a:rPr>
              <a:t> </a:t>
            </a:r>
            <a:r>
              <a:rPr sz="2000" spc="-25" dirty="0">
                <a:latin typeface="Carlito"/>
                <a:cs typeface="Carlito"/>
              </a:rPr>
              <a:t>Traveling.</a:t>
            </a:r>
            <a:endParaRPr sz="2000">
              <a:latin typeface="Carlito"/>
              <a:cs typeface="Carlito"/>
            </a:endParaRPr>
          </a:p>
          <a:p>
            <a:pPr marL="241300" marR="6985" indent="-228600" algn="just">
              <a:lnSpc>
                <a:spcPct val="100000"/>
              </a:lnSpc>
              <a:spcBef>
                <a:spcPts val="1010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5" dirty="0">
                <a:latin typeface="Carlito"/>
                <a:cs typeface="Carlito"/>
              </a:rPr>
              <a:t>Another </a:t>
            </a:r>
            <a:r>
              <a:rPr sz="2000" spc="-15" dirty="0">
                <a:latin typeface="Carlito"/>
                <a:cs typeface="Carlito"/>
              </a:rPr>
              <a:t>example </a:t>
            </a:r>
            <a:r>
              <a:rPr sz="2000" spc="-5" dirty="0">
                <a:latin typeface="Carlito"/>
                <a:cs typeface="Carlito"/>
              </a:rPr>
              <a:t>of violation </a:t>
            </a:r>
            <a:r>
              <a:rPr sz="2000" spc="-10" dirty="0">
                <a:latin typeface="Carlito"/>
                <a:cs typeface="Carlito"/>
              </a:rPr>
              <a:t>occurs </a:t>
            </a:r>
            <a:r>
              <a:rPr sz="2000" dirty="0">
                <a:latin typeface="Carlito"/>
                <a:cs typeface="Carlito"/>
              </a:rPr>
              <a:t>when a </a:t>
            </a:r>
            <a:r>
              <a:rPr sz="2000" spc="-10" dirty="0">
                <a:latin typeface="Carlito"/>
                <a:cs typeface="Carlito"/>
              </a:rPr>
              <a:t>player </a:t>
            </a:r>
            <a:r>
              <a:rPr sz="2000" spc="-15" dirty="0">
                <a:latin typeface="Carlito"/>
                <a:cs typeface="Carlito"/>
              </a:rPr>
              <a:t>stops </a:t>
            </a:r>
            <a:r>
              <a:rPr sz="2000" spc="-5" dirty="0">
                <a:latin typeface="Carlito"/>
                <a:cs typeface="Carlito"/>
              </a:rPr>
              <a:t>dribbling and </a:t>
            </a:r>
            <a:r>
              <a:rPr sz="2000" dirty="0">
                <a:latin typeface="Carlito"/>
                <a:cs typeface="Carlito"/>
              </a:rPr>
              <a:t>then  </a:t>
            </a:r>
            <a:r>
              <a:rPr sz="2000" spc="-10" dirty="0">
                <a:latin typeface="Carlito"/>
                <a:cs typeface="Carlito"/>
              </a:rPr>
              <a:t>starts </a:t>
            </a:r>
            <a:r>
              <a:rPr sz="2000" spc="-5" dirty="0">
                <a:latin typeface="Carlito"/>
                <a:cs typeface="Carlito"/>
              </a:rPr>
              <a:t>dribbling </a:t>
            </a:r>
            <a:r>
              <a:rPr sz="2000" spc="-10" dirty="0">
                <a:latin typeface="Carlito"/>
                <a:cs typeface="Carlito"/>
              </a:rPr>
              <a:t>again </a:t>
            </a:r>
            <a:r>
              <a:rPr sz="2000" spc="-5" dirty="0">
                <a:latin typeface="Carlito"/>
                <a:cs typeface="Carlito"/>
              </a:rPr>
              <a:t>or </a:t>
            </a:r>
            <a:r>
              <a:rPr sz="2000" spc="-10" dirty="0">
                <a:latin typeface="Carlito"/>
                <a:cs typeface="Carlito"/>
              </a:rPr>
              <a:t>when </a:t>
            </a:r>
            <a:r>
              <a:rPr sz="2000" dirty="0">
                <a:latin typeface="Carlito"/>
                <a:cs typeface="Carlito"/>
              </a:rPr>
              <a:t>he </a:t>
            </a:r>
            <a:r>
              <a:rPr sz="2000" spc="-5" dirty="0">
                <a:latin typeface="Carlito"/>
                <a:cs typeface="Carlito"/>
              </a:rPr>
              <a:t>bounces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ball with both </a:t>
            </a:r>
            <a:r>
              <a:rPr sz="2000" dirty="0">
                <a:latin typeface="Carlito"/>
                <a:cs typeface="Carlito"/>
              </a:rPr>
              <a:t>hands </a:t>
            </a:r>
            <a:r>
              <a:rPr sz="2000" spc="-10" dirty="0">
                <a:latin typeface="Carlito"/>
                <a:cs typeface="Carlito"/>
              </a:rPr>
              <a:t>on </a:t>
            </a:r>
            <a:r>
              <a:rPr sz="2000" dirty="0">
                <a:latin typeface="Carlito"/>
                <a:cs typeface="Carlito"/>
              </a:rPr>
              <a:t>the  </a:t>
            </a:r>
            <a:r>
              <a:rPr sz="2000" spc="-5" dirty="0">
                <a:latin typeface="Carlito"/>
                <a:cs typeface="Carlito"/>
              </a:rPr>
              <a:t>ball. </a:t>
            </a:r>
            <a:r>
              <a:rPr sz="2000" spc="-35" dirty="0">
                <a:latin typeface="Carlito"/>
                <a:cs typeface="Carlito"/>
              </a:rPr>
              <a:t>We </a:t>
            </a:r>
            <a:r>
              <a:rPr sz="2000" spc="-5" dirty="0">
                <a:latin typeface="Carlito"/>
                <a:cs typeface="Carlito"/>
              </a:rPr>
              <a:t>call </a:t>
            </a:r>
            <a:r>
              <a:rPr sz="2000" dirty="0">
                <a:latin typeface="Carlito"/>
                <a:cs typeface="Carlito"/>
              </a:rPr>
              <a:t>this a </a:t>
            </a:r>
            <a:r>
              <a:rPr sz="2000" spc="-5" dirty="0">
                <a:latin typeface="Carlito"/>
                <a:cs typeface="Carlito"/>
              </a:rPr>
              <a:t>double</a:t>
            </a:r>
            <a:r>
              <a:rPr sz="200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Dribble.</a:t>
            </a:r>
            <a:endParaRPr sz="2000">
              <a:latin typeface="Carlito"/>
              <a:cs typeface="Carlito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tabLst>
                <a:tab pos="299720" algn="l"/>
              </a:tabLst>
            </a:pPr>
            <a:r>
              <a:rPr dirty="0"/>
              <a:t>	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5" dirty="0">
                <a:latin typeface="Carlito"/>
                <a:cs typeface="Carlito"/>
              </a:rPr>
              <a:t>violation is also </a:t>
            </a:r>
            <a:r>
              <a:rPr sz="2000" spc="-10" dirty="0">
                <a:latin typeface="Carlito"/>
                <a:cs typeface="Carlito"/>
              </a:rPr>
              <a:t>committed </a:t>
            </a:r>
            <a:r>
              <a:rPr sz="2000" spc="-5" dirty="0">
                <a:latin typeface="Carlito"/>
                <a:cs typeface="Carlito"/>
              </a:rPr>
              <a:t>if </a:t>
            </a:r>
            <a:r>
              <a:rPr sz="2000" spc="-15" dirty="0">
                <a:latin typeface="Carlito"/>
                <a:cs typeface="Carlito"/>
              </a:rPr>
              <a:t>you </a:t>
            </a:r>
            <a:r>
              <a:rPr sz="2000" spc="-10" dirty="0">
                <a:latin typeface="Carlito"/>
                <a:cs typeface="Carlito"/>
              </a:rPr>
              <a:t>twist </a:t>
            </a:r>
            <a:r>
              <a:rPr sz="2000" spc="-5" dirty="0">
                <a:latin typeface="Carlito"/>
                <a:cs typeface="Carlito"/>
              </a:rPr>
              <a:t>your hand, when in </a:t>
            </a:r>
            <a:r>
              <a:rPr sz="2000" spc="-10" dirty="0">
                <a:latin typeface="Carlito"/>
                <a:cs typeface="Carlito"/>
              </a:rPr>
              <a:t>contact </a:t>
            </a:r>
            <a:r>
              <a:rPr sz="2000" dirty="0">
                <a:latin typeface="Carlito"/>
                <a:cs typeface="Carlito"/>
              </a:rPr>
              <a:t>with the  </a:t>
            </a:r>
            <a:r>
              <a:rPr sz="2000" spc="-5" dirty="0">
                <a:latin typeface="Carlito"/>
                <a:cs typeface="Carlito"/>
              </a:rPr>
              <a:t>ball, </a:t>
            </a:r>
            <a:r>
              <a:rPr sz="2000" spc="-10" dirty="0">
                <a:latin typeface="Carlito"/>
                <a:cs typeface="Carlito"/>
              </a:rPr>
              <a:t>beyond </a:t>
            </a:r>
            <a:r>
              <a:rPr sz="2000" spc="-5" dirty="0">
                <a:latin typeface="Carlito"/>
                <a:cs typeface="Carlito"/>
              </a:rPr>
              <a:t>the vertical, bringing it under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ball. </a:t>
            </a:r>
            <a:r>
              <a:rPr sz="2000" spc="-10" dirty="0">
                <a:latin typeface="Carlito"/>
                <a:cs typeface="Carlito"/>
              </a:rPr>
              <a:t>This </a:t>
            </a:r>
            <a:r>
              <a:rPr sz="2000" spc="-5" dirty="0">
                <a:latin typeface="Carlito"/>
                <a:cs typeface="Carlito"/>
              </a:rPr>
              <a:t>is called </a:t>
            </a:r>
            <a:r>
              <a:rPr sz="2000" spc="-30" dirty="0">
                <a:latin typeface="Carlito"/>
                <a:cs typeface="Carlito"/>
              </a:rPr>
              <a:t>Carry, </a:t>
            </a:r>
            <a:r>
              <a:rPr sz="2000" dirty="0">
                <a:latin typeface="Carlito"/>
                <a:cs typeface="Carlito"/>
              </a:rPr>
              <a:t>as the  hand </a:t>
            </a:r>
            <a:r>
              <a:rPr sz="2000" spc="-10" dirty="0">
                <a:latin typeface="Carlito"/>
                <a:cs typeface="Carlito"/>
              </a:rPr>
              <a:t>must </a:t>
            </a:r>
            <a:r>
              <a:rPr sz="2000" spc="-15" dirty="0">
                <a:latin typeface="Carlito"/>
                <a:cs typeface="Carlito"/>
              </a:rPr>
              <a:t>always </a:t>
            </a:r>
            <a:r>
              <a:rPr sz="2000" spc="-5" dirty="0">
                <a:latin typeface="Carlito"/>
                <a:cs typeface="Carlito"/>
              </a:rPr>
              <a:t>remain on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top </a:t>
            </a:r>
            <a:r>
              <a:rPr sz="2000" spc="-5" dirty="0">
                <a:latin typeface="Carlito"/>
                <a:cs typeface="Carlito"/>
              </a:rPr>
              <a:t>of </a:t>
            </a:r>
            <a:r>
              <a:rPr sz="2000" dirty="0">
                <a:latin typeface="Carlito"/>
                <a:cs typeface="Carlito"/>
              </a:rPr>
              <a:t>the</a:t>
            </a:r>
            <a:r>
              <a:rPr sz="2000" spc="2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ball.</a:t>
            </a:r>
            <a:endParaRPr sz="2000">
              <a:latin typeface="Carlito"/>
              <a:cs typeface="Carlito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Carlito"/>
                <a:cs typeface="Carlito"/>
              </a:rPr>
              <a:t>A </a:t>
            </a:r>
            <a:r>
              <a:rPr sz="2000" spc="-15" dirty="0">
                <a:latin typeface="Carlito"/>
                <a:cs typeface="Carlito"/>
              </a:rPr>
              <a:t>foul </a:t>
            </a:r>
            <a:r>
              <a:rPr sz="2000" spc="-5" dirty="0">
                <a:latin typeface="Carlito"/>
                <a:cs typeface="Carlito"/>
              </a:rPr>
              <a:t>is </a:t>
            </a:r>
            <a:r>
              <a:rPr sz="2000" dirty="0">
                <a:latin typeface="Carlito"/>
                <a:cs typeface="Carlito"/>
              </a:rPr>
              <a:t>an </a:t>
            </a:r>
            <a:r>
              <a:rPr sz="2000" spc="-5" dirty="0">
                <a:latin typeface="Carlito"/>
                <a:cs typeface="Carlito"/>
              </a:rPr>
              <a:t>illegal </a:t>
            </a:r>
            <a:r>
              <a:rPr sz="2000" dirty="0">
                <a:latin typeface="Carlito"/>
                <a:cs typeface="Carlito"/>
              </a:rPr>
              <a:t>action </a:t>
            </a:r>
            <a:r>
              <a:rPr sz="2000" spc="-10" dirty="0">
                <a:latin typeface="Carlito"/>
                <a:cs typeface="Carlito"/>
              </a:rPr>
              <a:t>that </a:t>
            </a:r>
            <a:r>
              <a:rPr sz="2000" spc="-5" dirty="0">
                <a:latin typeface="Carlito"/>
                <a:cs typeface="Carlito"/>
              </a:rPr>
              <a:t>can </a:t>
            </a:r>
            <a:r>
              <a:rPr sz="2000" dirty="0">
                <a:latin typeface="Carlito"/>
                <a:cs typeface="Carlito"/>
              </a:rPr>
              <a:t>be </a:t>
            </a:r>
            <a:r>
              <a:rPr sz="2000" spc="-10" dirty="0">
                <a:latin typeface="Carlito"/>
                <a:cs typeface="Carlito"/>
              </a:rPr>
              <a:t>committed </a:t>
            </a:r>
            <a:r>
              <a:rPr sz="2000" spc="-5" dirty="0">
                <a:latin typeface="Carlito"/>
                <a:cs typeface="Carlito"/>
              </a:rPr>
              <a:t>by </a:t>
            </a:r>
            <a:r>
              <a:rPr sz="2000" spc="-10" dirty="0">
                <a:latin typeface="Carlito"/>
                <a:cs typeface="Carlito"/>
              </a:rPr>
              <a:t>player </a:t>
            </a:r>
            <a:r>
              <a:rPr sz="2000" spc="-15" dirty="0">
                <a:latin typeface="Carlito"/>
                <a:cs typeface="Carlito"/>
              </a:rPr>
              <a:t>from </a:t>
            </a:r>
            <a:r>
              <a:rPr sz="2000" spc="-5" dirty="0">
                <a:latin typeface="Carlito"/>
                <a:cs typeface="Carlito"/>
              </a:rPr>
              <a:t>one team  </a:t>
            </a:r>
            <a:r>
              <a:rPr sz="2000" spc="-10" dirty="0">
                <a:latin typeface="Carlito"/>
                <a:cs typeface="Carlito"/>
              </a:rPr>
              <a:t>against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15" dirty="0">
                <a:latin typeface="Carlito"/>
                <a:cs typeface="Carlito"/>
              </a:rPr>
              <a:t>player from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opposing team. </a:t>
            </a:r>
            <a:r>
              <a:rPr sz="2000" spc="-10" dirty="0">
                <a:latin typeface="Carlito"/>
                <a:cs typeface="Carlito"/>
              </a:rPr>
              <a:t>Basketball </a:t>
            </a:r>
            <a:r>
              <a:rPr sz="2000" dirty="0">
                <a:latin typeface="Carlito"/>
                <a:cs typeface="Carlito"/>
              </a:rPr>
              <a:t>is </a:t>
            </a:r>
            <a:r>
              <a:rPr sz="2000" spc="-5" dirty="0">
                <a:latin typeface="Carlito"/>
                <a:cs typeface="Carlito"/>
              </a:rPr>
              <a:t>generally said </a:t>
            </a:r>
            <a:r>
              <a:rPr sz="2000" spc="-10" dirty="0">
                <a:latin typeface="Carlito"/>
                <a:cs typeface="Carlito"/>
              </a:rPr>
              <a:t>to </a:t>
            </a:r>
            <a:r>
              <a:rPr sz="2000" dirty="0">
                <a:latin typeface="Carlito"/>
                <a:cs typeface="Carlito"/>
              </a:rPr>
              <a:t>be a  </a:t>
            </a:r>
            <a:r>
              <a:rPr sz="2000" spc="-10" dirty="0">
                <a:latin typeface="Carlito"/>
                <a:cs typeface="Carlito"/>
              </a:rPr>
              <a:t>non-contact game. </a:t>
            </a:r>
            <a:r>
              <a:rPr sz="2000" spc="-5" dirty="0">
                <a:latin typeface="Carlito"/>
                <a:cs typeface="Carlito"/>
              </a:rPr>
              <a:t>If </a:t>
            </a:r>
            <a:r>
              <a:rPr sz="2000" spc="-10" dirty="0">
                <a:latin typeface="Carlito"/>
                <a:cs typeface="Carlito"/>
              </a:rPr>
              <a:t>contact occurs beyond </a:t>
            </a:r>
            <a:r>
              <a:rPr sz="2000" spc="-5" dirty="0">
                <a:latin typeface="Carlito"/>
                <a:cs typeface="Carlito"/>
              </a:rPr>
              <a:t>what is </a:t>
            </a:r>
            <a:r>
              <a:rPr sz="2000" dirty="0">
                <a:latin typeface="Carlito"/>
                <a:cs typeface="Carlito"/>
              </a:rPr>
              <a:t>deemed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dirty="0">
                <a:latin typeface="Carlito"/>
                <a:cs typeface="Carlito"/>
              </a:rPr>
              <a:t>be </a:t>
            </a:r>
            <a:r>
              <a:rPr sz="2000" spc="-5" dirty="0">
                <a:latin typeface="Carlito"/>
                <a:cs typeface="Carlito"/>
              </a:rPr>
              <a:t>reasonable,  or if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10" dirty="0">
                <a:latin typeface="Carlito"/>
                <a:cs typeface="Carlito"/>
              </a:rPr>
              <a:t>player </a:t>
            </a:r>
            <a:r>
              <a:rPr sz="2000" spc="-5" dirty="0">
                <a:latin typeface="Carlito"/>
                <a:cs typeface="Carlito"/>
              </a:rPr>
              <a:t>thereby obtains </a:t>
            </a:r>
            <a:r>
              <a:rPr sz="2000" dirty="0">
                <a:latin typeface="Carlito"/>
                <a:cs typeface="Carlito"/>
              </a:rPr>
              <a:t>an </a:t>
            </a:r>
            <a:r>
              <a:rPr sz="2000" spc="-10" dirty="0">
                <a:latin typeface="Carlito"/>
                <a:cs typeface="Carlito"/>
              </a:rPr>
              <a:t>unfair advantage </a:t>
            </a:r>
            <a:r>
              <a:rPr sz="2000" spc="-15" dirty="0">
                <a:latin typeface="Carlito"/>
                <a:cs typeface="Carlito"/>
              </a:rPr>
              <a:t>from </a:t>
            </a:r>
            <a:r>
              <a:rPr sz="2000" dirty="0">
                <a:latin typeface="Carlito"/>
                <a:cs typeface="Carlito"/>
              </a:rPr>
              <a:t>it, a </a:t>
            </a:r>
            <a:r>
              <a:rPr sz="2000" spc="-15" dirty="0">
                <a:latin typeface="Carlito"/>
                <a:cs typeface="Carlito"/>
              </a:rPr>
              <a:t>foul </a:t>
            </a:r>
            <a:r>
              <a:rPr sz="2000" spc="-5" dirty="0">
                <a:latin typeface="Carlito"/>
                <a:cs typeface="Carlito"/>
              </a:rPr>
              <a:t>is</a:t>
            </a:r>
            <a:r>
              <a:rPr sz="2000" spc="5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committed.</a:t>
            </a:r>
            <a:endParaRPr sz="2000">
              <a:latin typeface="Carlito"/>
              <a:cs typeface="Carlito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1010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10" dirty="0">
                <a:latin typeface="Carlito"/>
                <a:cs typeface="Carlito"/>
              </a:rPr>
              <a:t>There are two </a:t>
            </a:r>
            <a:r>
              <a:rPr sz="2000" spc="-5" dirty="0">
                <a:latin typeface="Carlito"/>
                <a:cs typeface="Carlito"/>
              </a:rPr>
              <a:t>types of </a:t>
            </a:r>
            <a:r>
              <a:rPr sz="2000" spc="-10" dirty="0">
                <a:latin typeface="Carlito"/>
                <a:cs typeface="Carlito"/>
              </a:rPr>
              <a:t>fouls. </a:t>
            </a:r>
            <a:r>
              <a:rPr sz="2000" spc="-5" dirty="0">
                <a:latin typeface="Carlito"/>
                <a:cs typeface="Carlito"/>
              </a:rPr>
              <a:t>The </a:t>
            </a:r>
            <a:r>
              <a:rPr sz="2000" spc="-20" dirty="0">
                <a:latin typeface="Carlito"/>
                <a:cs typeface="Carlito"/>
              </a:rPr>
              <a:t>first </a:t>
            </a:r>
            <a:r>
              <a:rPr sz="2000" spc="-10" dirty="0">
                <a:latin typeface="Carlito"/>
                <a:cs typeface="Carlito"/>
              </a:rPr>
              <a:t>are </a:t>
            </a:r>
            <a:r>
              <a:rPr sz="2000" spc="-5" dirty="0">
                <a:latin typeface="Carlito"/>
                <a:cs typeface="Carlito"/>
              </a:rPr>
              <a:t>called </a:t>
            </a:r>
            <a:r>
              <a:rPr sz="2000" spc="-10" dirty="0">
                <a:latin typeface="Carlito"/>
                <a:cs typeface="Carlito"/>
              </a:rPr>
              <a:t>defensive </a:t>
            </a:r>
            <a:r>
              <a:rPr sz="2000" spc="-15" dirty="0">
                <a:latin typeface="Carlito"/>
                <a:cs typeface="Carlito"/>
              </a:rPr>
              <a:t>fouls. </a:t>
            </a:r>
            <a:r>
              <a:rPr sz="2000" spc="-5" dirty="0">
                <a:latin typeface="Carlito"/>
                <a:cs typeface="Carlito"/>
              </a:rPr>
              <a:t>They occur  </a:t>
            </a:r>
            <a:r>
              <a:rPr sz="2000" dirty="0">
                <a:latin typeface="Carlito"/>
                <a:cs typeface="Carlito"/>
              </a:rPr>
              <a:t>when the </a:t>
            </a:r>
            <a:r>
              <a:rPr sz="2000" spc="-15" dirty="0">
                <a:latin typeface="Carlito"/>
                <a:cs typeface="Carlito"/>
              </a:rPr>
              <a:t>offensive </a:t>
            </a:r>
            <a:r>
              <a:rPr sz="2000" spc="-10" dirty="0">
                <a:latin typeface="Carlito"/>
                <a:cs typeface="Carlito"/>
              </a:rPr>
              <a:t>player </a:t>
            </a:r>
            <a:r>
              <a:rPr sz="2000" spc="-5" dirty="0">
                <a:latin typeface="Carlito"/>
                <a:cs typeface="Carlito"/>
              </a:rPr>
              <a:t>is being </a:t>
            </a:r>
            <a:r>
              <a:rPr sz="2000" spc="-10" dirty="0">
                <a:latin typeface="Carlito"/>
                <a:cs typeface="Carlito"/>
              </a:rPr>
              <a:t>fouled </a:t>
            </a:r>
            <a:r>
              <a:rPr sz="2000" spc="-5" dirty="0">
                <a:latin typeface="Carlito"/>
                <a:cs typeface="Carlito"/>
              </a:rPr>
              <a:t>by the </a:t>
            </a:r>
            <a:r>
              <a:rPr sz="2000" spc="-35" dirty="0">
                <a:latin typeface="Carlito"/>
                <a:cs typeface="Carlito"/>
              </a:rPr>
              <a:t>defender. </a:t>
            </a:r>
            <a:r>
              <a:rPr sz="2000" spc="-15" dirty="0">
                <a:latin typeface="Carlito"/>
                <a:cs typeface="Carlito"/>
              </a:rPr>
              <a:t>Defenders </a:t>
            </a:r>
            <a:r>
              <a:rPr sz="2000" spc="-5" dirty="0">
                <a:latin typeface="Carlito"/>
                <a:cs typeface="Carlito"/>
              </a:rPr>
              <a:t>should  not block, push, trip, </a:t>
            </a:r>
            <a:r>
              <a:rPr sz="2000" spc="-20" dirty="0">
                <a:latin typeface="Carlito"/>
                <a:cs typeface="Carlito"/>
              </a:rPr>
              <a:t>strike </a:t>
            </a:r>
            <a:r>
              <a:rPr sz="2000" spc="-5" dirty="0">
                <a:latin typeface="Carlito"/>
                <a:cs typeface="Carlito"/>
              </a:rPr>
              <a:t>or hold the </a:t>
            </a:r>
            <a:r>
              <a:rPr sz="2000" spc="-15" dirty="0">
                <a:latin typeface="Carlito"/>
                <a:cs typeface="Carlito"/>
              </a:rPr>
              <a:t>player </a:t>
            </a:r>
            <a:r>
              <a:rPr sz="2000" spc="-5" dirty="0">
                <a:latin typeface="Carlito"/>
                <a:cs typeface="Carlito"/>
              </a:rPr>
              <a:t>in possession of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ball. The  second ones </a:t>
            </a:r>
            <a:r>
              <a:rPr sz="2000" spc="-10" dirty="0">
                <a:latin typeface="Carlito"/>
                <a:cs typeface="Carlito"/>
              </a:rPr>
              <a:t>are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15" dirty="0">
                <a:latin typeface="Carlito"/>
                <a:cs typeface="Carlito"/>
              </a:rPr>
              <a:t>offensive fouls. </a:t>
            </a:r>
            <a:r>
              <a:rPr sz="2000" spc="-10" dirty="0">
                <a:latin typeface="Carlito"/>
                <a:cs typeface="Carlito"/>
              </a:rPr>
              <a:t>For </a:t>
            </a:r>
            <a:r>
              <a:rPr sz="2000" spc="-15" dirty="0">
                <a:latin typeface="Carlito"/>
                <a:cs typeface="Carlito"/>
              </a:rPr>
              <a:t>example,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15" dirty="0">
                <a:latin typeface="Carlito"/>
                <a:cs typeface="Carlito"/>
              </a:rPr>
              <a:t>player </a:t>
            </a:r>
            <a:r>
              <a:rPr sz="2000" spc="-5" dirty="0">
                <a:latin typeface="Carlito"/>
                <a:cs typeface="Carlito"/>
              </a:rPr>
              <a:t>in </a:t>
            </a:r>
            <a:r>
              <a:rPr sz="2000" spc="-10" dirty="0">
                <a:latin typeface="Carlito"/>
                <a:cs typeface="Carlito"/>
              </a:rPr>
              <a:t>offence </a:t>
            </a:r>
            <a:r>
              <a:rPr sz="2000" spc="-5" dirty="0">
                <a:latin typeface="Carlito"/>
                <a:cs typeface="Carlito"/>
              </a:rPr>
              <a:t>commits 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15" dirty="0">
                <a:latin typeface="Carlito"/>
                <a:cs typeface="Carlito"/>
              </a:rPr>
              <a:t>foul </a:t>
            </a:r>
            <a:r>
              <a:rPr sz="2000" dirty="0">
                <a:latin typeface="Carlito"/>
                <a:cs typeface="Carlito"/>
              </a:rPr>
              <a:t>when </a:t>
            </a:r>
            <a:r>
              <a:rPr sz="2000" spc="-5" dirty="0">
                <a:latin typeface="Carlito"/>
                <a:cs typeface="Carlito"/>
              </a:rPr>
              <a:t>charging </a:t>
            </a:r>
            <a:r>
              <a:rPr sz="2000" spc="-15" dirty="0">
                <a:latin typeface="Carlito"/>
                <a:cs typeface="Carlito"/>
              </a:rPr>
              <a:t>into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10" dirty="0">
                <a:latin typeface="Carlito"/>
                <a:cs typeface="Carlito"/>
              </a:rPr>
              <a:t>stationary</a:t>
            </a:r>
            <a:r>
              <a:rPr sz="2000" spc="-5" dirty="0">
                <a:latin typeface="Carlito"/>
                <a:cs typeface="Carlito"/>
              </a:rPr>
              <a:t> </a:t>
            </a:r>
            <a:r>
              <a:rPr sz="2000" spc="-30" dirty="0">
                <a:latin typeface="Carlito"/>
                <a:cs typeface="Carlito"/>
              </a:rPr>
              <a:t>defender.</a:t>
            </a:r>
            <a:endParaRPr sz="2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9410" y="143001"/>
            <a:ext cx="388239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BADMINTON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847588" y="1202436"/>
            <a:ext cx="3290570" cy="2429510"/>
            <a:chOff x="5847588" y="1202436"/>
            <a:chExt cx="3290570" cy="2429510"/>
          </a:xfrm>
        </p:grpSpPr>
        <p:sp>
          <p:nvSpPr>
            <p:cNvPr id="4" name="object 4"/>
            <p:cNvSpPr/>
            <p:nvPr/>
          </p:nvSpPr>
          <p:spPr>
            <a:xfrm>
              <a:off x="5847588" y="1202436"/>
              <a:ext cx="3290316" cy="242925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055995" y="1398143"/>
              <a:ext cx="2688717" cy="184086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38124" y="1098016"/>
            <a:ext cx="8329930" cy="532955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SCORING</a:t>
            </a:r>
            <a:r>
              <a:rPr sz="2000" b="1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000" b="1" u="heavy" spc="-2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SYSTEM</a:t>
            </a:r>
            <a:endParaRPr sz="2000" dirty="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994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15" dirty="0">
                <a:latin typeface="Carlito"/>
                <a:cs typeface="Carlito"/>
              </a:rPr>
              <a:t>Every </a:t>
            </a:r>
            <a:r>
              <a:rPr sz="2000" spc="-5" dirty="0">
                <a:latin typeface="Carlito"/>
                <a:cs typeface="Carlito"/>
              </a:rPr>
              <a:t>time there is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5" dirty="0">
                <a:latin typeface="Carlito"/>
                <a:cs typeface="Carlito"/>
              </a:rPr>
              <a:t>serve </a:t>
            </a:r>
            <a:r>
              <a:rPr sz="2000" dirty="0">
                <a:latin typeface="Carlito"/>
                <a:cs typeface="Carlito"/>
              </a:rPr>
              <a:t>- </a:t>
            </a:r>
            <a:r>
              <a:rPr sz="2000" spc="-5" dirty="0">
                <a:latin typeface="Carlito"/>
                <a:cs typeface="Carlito"/>
              </a:rPr>
              <a:t>there is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10" dirty="0">
                <a:latin typeface="Carlito"/>
                <a:cs typeface="Carlito"/>
              </a:rPr>
              <a:t>point</a:t>
            </a:r>
            <a:r>
              <a:rPr sz="2000" spc="7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scored.</a:t>
            </a:r>
            <a:endParaRPr sz="2000" dirty="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101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Carlito"/>
                <a:cs typeface="Carlito"/>
              </a:rPr>
              <a:t>The side </a:t>
            </a:r>
            <a:r>
              <a:rPr sz="2000" dirty="0">
                <a:latin typeface="Carlito"/>
                <a:cs typeface="Carlito"/>
              </a:rPr>
              <a:t>winning a </a:t>
            </a:r>
            <a:r>
              <a:rPr sz="2000" spc="-10" dirty="0">
                <a:latin typeface="Carlito"/>
                <a:cs typeface="Carlito"/>
              </a:rPr>
              <a:t>rally </a:t>
            </a:r>
            <a:r>
              <a:rPr sz="2000" dirty="0">
                <a:latin typeface="Carlito"/>
                <a:cs typeface="Carlito"/>
              </a:rPr>
              <a:t>adds a </a:t>
            </a:r>
            <a:r>
              <a:rPr sz="2000" spc="-10" dirty="0">
                <a:latin typeface="Carlito"/>
                <a:cs typeface="Carlito"/>
              </a:rPr>
              <a:t>point </a:t>
            </a:r>
            <a:r>
              <a:rPr sz="2000" spc="-15" dirty="0">
                <a:latin typeface="Carlito"/>
                <a:cs typeface="Carlito"/>
              </a:rPr>
              <a:t>to </a:t>
            </a:r>
            <a:r>
              <a:rPr sz="2000" dirty="0">
                <a:latin typeface="Carlito"/>
                <a:cs typeface="Carlito"/>
              </a:rPr>
              <a:t>its</a:t>
            </a:r>
            <a:r>
              <a:rPr sz="2000" spc="2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score.</a:t>
            </a:r>
            <a:endParaRPr sz="2000" dirty="0">
              <a:latin typeface="Carlito"/>
              <a:cs typeface="Carlito"/>
            </a:endParaRPr>
          </a:p>
          <a:p>
            <a:pPr marL="241300" marR="2760345" indent="-228600">
              <a:lnSpc>
                <a:spcPct val="100000"/>
              </a:lnSpc>
              <a:spcBef>
                <a:spcPts val="994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Carlito"/>
                <a:cs typeface="Carlito"/>
              </a:rPr>
              <a:t>The side </a:t>
            </a:r>
            <a:r>
              <a:rPr sz="2000" dirty="0">
                <a:latin typeface="Carlito"/>
                <a:cs typeface="Carlito"/>
              </a:rPr>
              <a:t>winning a </a:t>
            </a:r>
            <a:r>
              <a:rPr sz="2000" spc="-10" dirty="0">
                <a:latin typeface="Carlito"/>
                <a:cs typeface="Carlito"/>
              </a:rPr>
              <a:t>game </a:t>
            </a:r>
            <a:r>
              <a:rPr sz="2000" spc="-5" dirty="0">
                <a:latin typeface="Carlito"/>
                <a:cs typeface="Carlito"/>
              </a:rPr>
              <a:t>serves </a:t>
            </a:r>
            <a:r>
              <a:rPr sz="2000" spc="-15" dirty="0">
                <a:latin typeface="Carlito"/>
                <a:cs typeface="Carlito"/>
              </a:rPr>
              <a:t>first </a:t>
            </a:r>
            <a:r>
              <a:rPr sz="2000" spc="-5" dirty="0">
                <a:latin typeface="Carlito"/>
                <a:cs typeface="Carlito"/>
              </a:rPr>
              <a:t>in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15" dirty="0">
                <a:latin typeface="Carlito"/>
                <a:cs typeface="Carlito"/>
              </a:rPr>
              <a:t>next  </a:t>
            </a:r>
            <a:r>
              <a:rPr sz="2000" spc="-10" dirty="0">
                <a:latin typeface="Carlito"/>
                <a:cs typeface="Carlito"/>
              </a:rPr>
              <a:t>game.</a:t>
            </a:r>
            <a:endParaRPr sz="20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SINGLES</a:t>
            </a:r>
            <a:endParaRPr sz="2000" dirty="0">
              <a:latin typeface="Carlito"/>
              <a:cs typeface="Carlito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25" dirty="0">
                <a:latin typeface="Carlito"/>
                <a:cs typeface="Carlito"/>
              </a:rPr>
              <a:t>At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beginning of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game </a:t>
            </a:r>
            <a:r>
              <a:rPr sz="2000" spc="-5" dirty="0">
                <a:latin typeface="Carlito"/>
                <a:cs typeface="Carlito"/>
              </a:rPr>
              <a:t>(o-o) </a:t>
            </a:r>
            <a:r>
              <a:rPr sz="2000" dirty="0">
                <a:latin typeface="Carlito"/>
                <a:cs typeface="Carlito"/>
              </a:rPr>
              <a:t>and </a:t>
            </a:r>
            <a:r>
              <a:rPr sz="2000" spc="-10" dirty="0">
                <a:latin typeface="Carlito"/>
                <a:cs typeface="Carlito"/>
              </a:rPr>
              <a:t>when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server's </a:t>
            </a:r>
            <a:r>
              <a:rPr sz="2000" spc="-10" dirty="0">
                <a:latin typeface="Carlito"/>
                <a:cs typeface="Carlito"/>
              </a:rPr>
              <a:t>score </a:t>
            </a:r>
            <a:r>
              <a:rPr sz="2000" spc="-5" dirty="0">
                <a:latin typeface="Carlito"/>
                <a:cs typeface="Carlito"/>
              </a:rPr>
              <a:t>is </a:t>
            </a:r>
            <a:r>
              <a:rPr sz="2000" spc="-10" dirty="0">
                <a:latin typeface="Carlito"/>
                <a:cs typeface="Carlito"/>
              </a:rPr>
              <a:t>even, </a:t>
            </a:r>
            <a:r>
              <a:rPr sz="2000" dirty="0">
                <a:latin typeface="Carlito"/>
                <a:cs typeface="Carlito"/>
              </a:rPr>
              <a:t>the  </a:t>
            </a:r>
            <a:r>
              <a:rPr sz="2000" spc="-5" dirty="0">
                <a:latin typeface="Carlito"/>
                <a:cs typeface="Carlito"/>
              </a:rPr>
              <a:t>server serves </a:t>
            </a:r>
            <a:r>
              <a:rPr sz="2000" spc="-10" dirty="0">
                <a:latin typeface="Carlito"/>
                <a:cs typeface="Carlito"/>
              </a:rPr>
              <a:t>from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right service court. When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server's </a:t>
            </a:r>
            <a:r>
              <a:rPr sz="2000" spc="-10" dirty="0">
                <a:latin typeface="Carlito"/>
                <a:cs typeface="Carlito"/>
              </a:rPr>
              <a:t>score </a:t>
            </a:r>
            <a:r>
              <a:rPr sz="2000" spc="-5" dirty="0">
                <a:latin typeface="Carlito"/>
                <a:cs typeface="Carlito"/>
              </a:rPr>
              <a:t>is odd, </a:t>
            </a:r>
            <a:r>
              <a:rPr sz="2000" dirty="0">
                <a:latin typeface="Carlito"/>
                <a:cs typeface="Carlito"/>
              </a:rPr>
              <a:t>the  </a:t>
            </a:r>
            <a:r>
              <a:rPr sz="2000" spc="-5" dirty="0">
                <a:latin typeface="Carlito"/>
                <a:cs typeface="Carlito"/>
              </a:rPr>
              <a:t>server serves </a:t>
            </a:r>
            <a:r>
              <a:rPr sz="2000" spc="-15" dirty="0">
                <a:latin typeface="Carlito"/>
                <a:cs typeface="Carlito"/>
              </a:rPr>
              <a:t>from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left </a:t>
            </a:r>
            <a:r>
              <a:rPr sz="2000" dirty="0">
                <a:latin typeface="Carlito"/>
                <a:cs typeface="Carlito"/>
              </a:rPr>
              <a:t>service</a:t>
            </a:r>
            <a:r>
              <a:rPr sz="2000" spc="8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court.</a:t>
            </a:r>
            <a:endParaRPr sz="2000" dirty="0">
              <a:latin typeface="Carlito"/>
              <a:cs typeface="Carlito"/>
            </a:endParaRPr>
          </a:p>
          <a:p>
            <a:pPr marL="241300" indent="-228600" algn="just">
              <a:lnSpc>
                <a:spcPct val="100000"/>
              </a:lnSpc>
              <a:spcBef>
                <a:spcPts val="1010"/>
              </a:spcBef>
              <a:buFont typeface="Arial"/>
              <a:buChar char="•"/>
              <a:tabLst>
                <a:tab pos="241300" algn="l"/>
              </a:tabLst>
            </a:pPr>
            <a:r>
              <a:rPr sz="2000" spc="-5" dirty="0">
                <a:latin typeface="Carlito"/>
                <a:cs typeface="Carlito"/>
              </a:rPr>
              <a:t>If</a:t>
            </a:r>
            <a:r>
              <a:rPr sz="2000" spc="6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the</a:t>
            </a:r>
            <a:r>
              <a:rPr sz="2000" spc="6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server</a:t>
            </a:r>
            <a:r>
              <a:rPr sz="2000" spc="7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wins</a:t>
            </a:r>
            <a:r>
              <a:rPr sz="2000" spc="6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a</a:t>
            </a:r>
            <a:r>
              <a:rPr sz="2000" spc="70" dirty="0">
                <a:latin typeface="Carlito"/>
                <a:cs typeface="Carlito"/>
              </a:rPr>
              <a:t> </a:t>
            </a:r>
            <a:r>
              <a:rPr sz="2000" spc="-30" dirty="0">
                <a:latin typeface="Carlito"/>
                <a:cs typeface="Carlito"/>
              </a:rPr>
              <a:t>rally,</a:t>
            </a:r>
            <a:r>
              <a:rPr sz="2000" spc="7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the</a:t>
            </a:r>
            <a:r>
              <a:rPr sz="2000" spc="5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server</a:t>
            </a:r>
            <a:r>
              <a:rPr sz="2000" spc="65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scores</a:t>
            </a:r>
            <a:r>
              <a:rPr sz="2000" spc="6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a</a:t>
            </a:r>
            <a:r>
              <a:rPr sz="2000" spc="8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point</a:t>
            </a:r>
            <a:r>
              <a:rPr sz="2000" spc="7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and</a:t>
            </a:r>
            <a:r>
              <a:rPr sz="2000" spc="7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then</a:t>
            </a:r>
            <a:r>
              <a:rPr sz="2000" spc="7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serves</a:t>
            </a:r>
            <a:r>
              <a:rPr sz="2000" spc="6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again</a:t>
            </a:r>
            <a:r>
              <a:rPr sz="2000" spc="75" dirty="0">
                <a:latin typeface="Carlito"/>
                <a:cs typeface="Carlito"/>
              </a:rPr>
              <a:t> </a:t>
            </a:r>
            <a:r>
              <a:rPr sz="2000" spc="-15" dirty="0">
                <a:latin typeface="Carlito"/>
                <a:cs typeface="Carlito"/>
              </a:rPr>
              <a:t>from</a:t>
            </a:r>
            <a:endParaRPr sz="2000" dirty="0">
              <a:latin typeface="Carlito"/>
              <a:cs typeface="Carlito"/>
            </a:endParaRPr>
          </a:p>
          <a:p>
            <a:pPr marL="241300" algn="just">
              <a:lnSpc>
                <a:spcPct val="100000"/>
              </a:lnSpc>
            </a:pPr>
            <a:r>
              <a:rPr sz="2000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alternate </a:t>
            </a:r>
            <a:r>
              <a:rPr sz="2000" dirty="0">
                <a:latin typeface="Carlito"/>
                <a:cs typeface="Carlito"/>
              </a:rPr>
              <a:t>service</a:t>
            </a:r>
            <a:r>
              <a:rPr sz="2000" spc="5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court.</a:t>
            </a:r>
            <a:endParaRPr sz="2000" dirty="0">
              <a:latin typeface="Carlito"/>
              <a:cs typeface="Carlito"/>
            </a:endParaRPr>
          </a:p>
          <a:p>
            <a:pPr marL="241300" marR="5715" indent="-228600" algn="just">
              <a:lnSpc>
                <a:spcPct val="100000"/>
              </a:lnSpc>
              <a:spcBef>
                <a:spcPts val="994"/>
              </a:spcBef>
              <a:buFont typeface="Arial"/>
              <a:buChar char="•"/>
              <a:tabLst>
                <a:tab pos="299720" algn="l"/>
              </a:tabLst>
            </a:pPr>
            <a:r>
              <a:rPr dirty="0"/>
              <a:t>	</a:t>
            </a:r>
            <a:r>
              <a:rPr sz="2000" spc="-5" dirty="0">
                <a:latin typeface="Carlito"/>
                <a:cs typeface="Carlito"/>
              </a:rPr>
              <a:t>If the </a:t>
            </a:r>
            <a:r>
              <a:rPr sz="2000" spc="-10" dirty="0">
                <a:latin typeface="Carlito"/>
                <a:cs typeface="Carlito"/>
              </a:rPr>
              <a:t>receiver </a:t>
            </a:r>
            <a:r>
              <a:rPr sz="2000" spc="-5" dirty="0">
                <a:latin typeface="Carlito"/>
                <a:cs typeface="Carlito"/>
              </a:rPr>
              <a:t>wins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35" dirty="0">
                <a:latin typeface="Carlito"/>
                <a:cs typeface="Carlito"/>
              </a:rPr>
              <a:t>rally, </a:t>
            </a:r>
            <a:r>
              <a:rPr sz="2000" spc="-5" dirty="0">
                <a:latin typeface="Carlito"/>
                <a:cs typeface="Carlito"/>
              </a:rPr>
              <a:t>the </a:t>
            </a:r>
            <a:r>
              <a:rPr sz="2000" spc="-10" dirty="0">
                <a:latin typeface="Carlito"/>
                <a:cs typeface="Carlito"/>
              </a:rPr>
              <a:t>receiver scores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10" dirty="0">
                <a:latin typeface="Carlito"/>
                <a:cs typeface="Carlito"/>
              </a:rPr>
              <a:t>point </a:t>
            </a:r>
            <a:r>
              <a:rPr sz="2000" spc="-5" dirty="0">
                <a:latin typeface="Carlito"/>
                <a:cs typeface="Carlito"/>
              </a:rPr>
              <a:t>and </a:t>
            </a:r>
            <a:r>
              <a:rPr sz="2000" spc="-10" dirty="0">
                <a:latin typeface="Carlito"/>
                <a:cs typeface="Carlito"/>
              </a:rPr>
              <a:t>becomes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new  </a:t>
            </a:r>
            <a:r>
              <a:rPr sz="2000" spc="-35" dirty="0">
                <a:latin typeface="Carlito"/>
                <a:cs typeface="Carlito"/>
              </a:rPr>
              <a:t>server. </a:t>
            </a:r>
            <a:r>
              <a:rPr sz="2000" spc="-5" dirty="0">
                <a:latin typeface="Carlito"/>
                <a:cs typeface="Carlito"/>
              </a:rPr>
              <a:t>They serve </a:t>
            </a:r>
            <a:r>
              <a:rPr sz="2000" spc="-15" dirty="0">
                <a:latin typeface="Carlito"/>
                <a:cs typeface="Carlito"/>
              </a:rPr>
              <a:t>from </a:t>
            </a:r>
            <a:r>
              <a:rPr sz="2000" dirty="0">
                <a:latin typeface="Carlito"/>
                <a:cs typeface="Carlito"/>
              </a:rPr>
              <a:t>the </a:t>
            </a:r>
            <a:r>
              <a:rPr sz="2000" spc="-15" dirty="0">
                <a:latin typeface="Carlito"/>
                <a:cs typeface="Carlito"/>
              </a:rPr>
              <a:t>appropriate </a:t>
            </a:r>
            <a:r>
              <a:rPr sz="2000" dirty="0">
                <a:latin typeface="Carlito"/>
                <a:cs typeface="Carlito"/>
              </a:rPr>
              <a:t>service </a:t>
            </a:r>
            <a:r>
              <a:rPr sz="2000" spc="-5" dirty="0">
                <a:latin typeface="Carlito"/>
                <a:cs typeface="Carlito"/>
              </a:rPr>
              <a:t>court </a:t>
            </a:r>
            <a:r>
              <a:rPr sz="2000" dirty="0">
                <a:latin typeface="Carlito"/>
                <a:cs typeface="Carlito"/>
              </a:rPr>
              <a:t>- </a:t>
            </a:r>
            <a:r>
              <a:rPr sz="2000" spc="-5" dirty="0">
                <a:latin typeface="Carlito"/>
                <a:cs typeface="Carlito"/>
              </a:rPr>
              <a:t>left if </a:t>
            </a:r>
            <a:r>
              <a:rPr sz="2000" dirty="0">
                <a:latin typeface="Carlito"/>
                <a:cs typeface="Carlito"/>
              </a:rPr>
              <a:t>their </a:t>
            </a:r>
            <a:r>
              <a:rPr sz="2000" spc="-10" dirty="0">
                <a:latin typeface="Carlito"/>
                <a:cs typeface="Carlito"/>
              </a:rPr>
              <a:t>score </a:t>
            </a:r>
            <a:r>
              <a:rPr sz="2000" spc="-5" dirty="0">
                <a:latin typeface="Carlito"/>
                <a:cs typeface="Carlito"/>
              </a:rPr>
              <a:t>is  odd, </a:t>
            </a:r>
            <a:r>
              <a:rPr sz="2000" dirty="0">
                <a:latin typeface="Carlito"/>
                <a:cs typeface="Carlito"/>
              </a:rPr>
              <a:t>and </a:t>
            </a:r>
            <a:r>
              <a:rPr sz="2000" spc="-5" dirty="0">
                <a:latin typeface="Carlito"/>
                <a:cs typeface="Carlito"/>
              </a:rPr>
              <a:t>right if it is </a:t>
            </a:r>
            <a:r>
              <a:rPr sz="2000" spc="-10" dirty="0">
                <a:latin typeface="Carlito"/>
                <a:cs typeface="Carlito"/>
              </a:rPr>
              <a:t>even.</a:t>
            </a:r>
            <a:endParaRPr sz="20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1925</Words>
  <Application>Microsoft Office PowerPoint</Application>
  <PresentationFormat>On-screen Show (4:3)</PresentationFormat>
  <Paragraphs>140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Carlito</vt:lpstr>
      <vt:lpstr>Gothic Uralic</vt:lpstr>
      <vt:lpstr>Office Theme</vt:lpstr>
      <vt:lpstr>GENERAL RULE</vt:lpstr>
      <vt:lpstr>CRICKET</vt:lpstr>
      <vt:lpstr>FOOTBALL</vt:lpstr>
      <vt:lpstr>VOLLEYBALL</vt:lpstr>
      <vt:lpstr>PowerPoint Presentation</vt:lpstr>
      <vt:lpstr>PowerPoint Presentation</vt:lpstr>
      <vt:lpstr>BASKETBALL</vt:lpstr>
      <vt:lpstr>PowerPoint Presentation</vt:lpstr>
      <vt:lpstr>BADMINTON</vt:lpstr>
      <vt:lpstr>PowerPoint Presentation</vt:lpstr>
      <vt:lpstr>TABLE TENNIS</vt:lpstr>
      <vt:lpstr>PowerPoint Presentation</vt:lpstr>
      <vt:lpstr>POOL</vt:lpstr>
      <vt:lpstr>CARROM</vt:lpstr>
      <vt:lpstr>PowerPoint Presentation</vt:lpstr>
      <vt:lpstr>CHESS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pc-computer lab</dc:creator>
  <cp:lastModifiedBy>Dr.Vinita Sharma</cp:lastModifiedBy>
  <cp:revision>3</cp:revision>
  <dcterms:created xsi:type="dcterms:W3CDTF">2020-02-11T16:19:36Z</dcterms:created>
  <dcterms:modified xsi:type="dcterms:W3CDTF">2020-02-21T13:01:33Z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2019-02-02T00:00:00Z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2020-02-11T00:00:00Z</vt:filetime>
  </property>
</Properties>
</file>